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8" r:id="rId1"/>
  </p:sldMasterIdLst>
  <p:notesMasterIdLst>
    <p:notesMasterId r:id="rId15"/>
  </p:notesMasterIdLst>
  <p:sldIdLst>
    <p:sldId id="256" r:id="rId2"/>
    <p:sldId id="257" r:id="rId3"/>
    <p:sldId id="271" r:id="rId4"/>
    <p:sldId id="265" r:id="rId5"/>
    <p:sldId id="258" r:id="rId6"/>
    <p:sldId id="268" r:id="rId7"/>
    <p:sldId id="270" r:id="rId8"/>
    <p:sldId id="259" r:id="rId9"/>
    <p:sldId id="272" r:id="rId10"/>
    <p:sldId id="267" r:id="rId11"/>
    <p:sldId id="260" r:id="rId12"/>
    <p:sldId id="269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8" autoAdjust="0"/>
    <p:restoredTop sz="94660"/>
  </p:normalViewPr>
  <p:slideViewPr>
    <p:cSldViewPr>
      <p:cViewPr varScale="1">
        <p:scale>
          <a:sx n="71" d="100"/>
          <a:sy n="71" d="100"/>
        </p:scale>
        <p:origin x="-2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9C00A-B963-4AE3-8052-92F74E844CE0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5315D-8A62-4CFF-891A-88679668D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08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0011AF-9985-4712-962C-47000F238A26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46C32-A659-4107-96E7-21F92397FBD9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C9BB60-D971-4FE7-A941-3FD11E42F993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B55B3B-FDA4-4C90-A22F-7E37F5E15C06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8A966-11C6-4F96-B1C6-2EE28FE25120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C8BF25-BADD-46AB-8232-190428725C65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A57DD8-DAAE-4F69-8D0F-6DE1287A3893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EA4D2-0FE4-49B8-B9D9-46AF99F86EF4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8A1C23-04C4-41C9-BAB8-96E503C01189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53D3A-D970-4707-8B1D-95D76A4D6242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521B66-6DE0-4EC8-BAC5-88E024CD2374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E8E95C4A-76EB-4F8A-8A1F-D3C2EF1521E1}" type="datetime1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Georgia" pitchFamily="-11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198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b="1">
                <a:solidFill>
                  <a:srgbClr val="800000"/>
                </a:solidFill>
                <a:latin typeface="Times" pitchFamily="-112" charset="0"/>
                <a:cs typeface="Times" pitchFamily="-112" charset="0"/>
              </a:defRPr>
            </a:lvl1pPr>
          </a:lstStyle>
          <a:p>
            <a:fld id="{DB0FFFA1-E54B-4339-9474-FE525B229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-112" charset="0"/>
          <a:ea typeface="ＭＳ Ｐゴシック" pitchFamily="-1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-112" charset="0"/>
          <a:ea typeface="ＭＳ Ｐゴシック" pitchFamily="-1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-112" charset="0"/>
          <a:ea typeface="ＭＳ Ｐゴシック" pitchFamily="-1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-112" charset="0"/>
          <a:ea typeface="ＭＳ Ｐゴシック" pitchFamily="-1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3.pn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7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acamarketing" TargetMode="Externa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camarketing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90800" y="228600"/>
            <a:ext cx="5715000" cy="1066800"/>
          </a:xfr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anchor="b"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BatangChe" pitchFamily="49" charset="-127"/>
                <a:ea typeface="BatangChe" pitchFamily="49" charset="-127"/>
                <a:cs typeface="Aharoni" pitchFamily="2" charset="-79"/>
              </a:rPr>
              <a:t>					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BatangChe" pitchFamily="49" charset="-127"/>
                <a:ea typeface="BatangChe" pitchFamily="49" charset="-127"/>
                <a:cs typeface="Aharoni" pitchFamily="2" charset="-79"/>
              </a:rPr>
            </a:br>
            <a:endParaRPr lang="en-US" sz="3300" b="1" dirty="0">
              <a:solidFill>
                <a:srgbClr val="C00000"/>
              </a:solidFill>
              <a:latin typeface="David" pitchFamily="34" charset="-79"/>
              <a:ea typeface="BatangChe" pitchFamily="49" charset="-127"/>
              <a:cs typeface="David" pitchFamily="34" charset="-79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010400" y="4267200"/>
            <a:ext cx="1371600" cy="3048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Produced By: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3" descr="ACAMarketing_Logo_we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5938" y="4648200"/>
            <a:ext cx="1129862" cy="6301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10400" y="1828800"/>
            <a:ext cx="137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@ 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The HOB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Sunset</a:t>
            </a: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August 31, 2011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8:00PM</a:t>
            </a:r>
          </a:p>
          <a:p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685800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P R E S E N T S :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04800"/>
            <a:ext cx="3810000" cy="895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381000" y="1447800"/>
            <a:ext cx="6553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LOS  TIGRES  DEL  NORTE</a:t>
            </a:r>
          </a:p>
        </p:txBody>
      </p:sp>
      <p:pic>
        <p:nvPicPr>
          <p:cNvPr id="1027" name="Picture 3" descr="E:\Final Piero\_MG_42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981200"/>
            <a:ext cx="6400800" cy="4267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09600" y="990600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>
                <a:solidFill>
                  <a:srgbClr val="FF0000"/>
                </a:solidFill>
              </a:rPr>
              <a:t>RECAP PRESENTATION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5029200" cy="1143000"/>
          </a:xfrm>
          <a:ln w="57150">
            <a:solidFill>
              <a:schemeClr val="tx2"/>
            </a:solidFill>
          </a:ln>
        </p:spPr>
        <p:txBody>
          <a:bodyPr>
            <a:normAutofit/>
          </a:bodyPr>
          <a:lstStyle/>
          <a:p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600200"/>
            <a:ext cx="3200400" cy="48006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sz="7200" b="1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The Event:</a:t>
            </a:r>
            <a:r>
              <a:rPr lang="en-US" sz="72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ACA Marketing produced another private concert for 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PANASONIC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chemeClr val="tx2">
                  <a:lumMod val="75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ACA Marketing has secured the </a:t>
            </a:r>
            <a:r>
              <a:rPr lang="en-US" sz="4400" u="sng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biggest</a:t>
            </a: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 act in the Regional Mexican Music genre: 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LOS TIGRES DEL NORTE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chemeClr val="tx2">
                  <a:lumMod val="75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The event took place at the legendary venue The House of Blues in Sunset strip on August 31, 2011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endParaRPr lang="en-US" dirty="0" smtClean="0">
              <a:solidFill>
                <a:schemeClr val="tx2">
                  <a:lumMod val="75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The event was very exclusive; for only 		1,100 people.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dirty="0" smtClean="0">
              <a:solidFill>
                <a:schemeClr val="tx2">
                  <a:lumMod val="75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lvl="2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Tickets to the event were only available by purchasing a 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Panasonic Product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endParaRPr lang="en-US" dirty="0" smtClean="0">
              <a:solidFill>
                <a:schemeClr val="tx2">
                  <a:lumMod val="75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lvl="2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This event helped significantly the sales of 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Panasonic products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endParaRPr lang="en-US" dirty="0" smtClean="0">
              <a:solidFill>
                <a:schemeClr val="tx2">
                  <a:lumMod val="75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lvl="2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VIP area  for M&amp;G with artist for 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Panasonic guests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sz="4400" dirty="0">
              <a:solidFill>
                <a:schemeClr val="accent2">
                  <a:lumMod val="50000"/>
                </a:schemeClr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096000"/>
            <a:ext cx="1219200" cy="365125"/>
          </a:xfrm>
        </p:spPr>
        <p:txBody>
          <a:bodyPr/>
          <a:lstStyle/>
          <a:p>
            <a:fld id="{DB0FFFA1-E54B-4339-9474-FE525B22919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33375"/>
            <a:ext cx="4419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E:\Final Piero\_MG_41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0"/>
            <a:ext cx="4686300" cy="3124200"/>
          </a:xfrm>
          <a:prstGeom prst="rect">
            <a:avLst/>
          </a:prstGeom>
          <a:noFill/>
        </p:spPr>
      </p:pic>
      <p:pic>
        <p:nvPicPr>
          <p:cNvPr id="2051" name="Picture 3" descr="E:\Final Piero\_MG_39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4191000"/>
            <a:ext cx="3657600" cy="2438400"/>
          </a:xfrm>
          <a:prstGeom prst="rect">
            <a:avLst/>
          </a:prstGeom>
          <a:noFill/>
        </p:spPr>
      </p:pic>
      <p:pic>
        <p:nvPicPr>
          <p:cNvPr id="2052" name="Picture 4" descr="E:\Final Piero\_MG_40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4419600"/>
            <a:ext cx="2514600" cy="16764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685800" y="990600"/>
            <a:ext cx="1600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819400" y="381000"/>
            <a:ext cx="5867400" cy="1295400"/>
          </a:xfrm>
        </p:spPr>
        <p:txBody>
          <a:bodyPr/>
          <a:lstStyle/>
          <a:p>
            <a:r>
              <a:rPr lang="en-US" dirty="0" smtClean="0"/>
              <a:t>Who are            ?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7467600" cy="3886200"/>
          </a:xfrm>
        </p:spPr>
        <p:txBody>
          <a:bodyPr>
            <a:normAutofit/>
          </a:bodyPr>
          <a:lstStyle/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7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 Sold over 35 million records</a:t>
            </a:r>
            <a:endParaRPr lang="en-US" sz="17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7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 Released over 55 albums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7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 Recorded over 500 songs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7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 Appear in over a dozen films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7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Verdana" pitchFamily="34" charset="0"/>
                <a:cs typeface="Verdana" pitchFamily="34" charset="0"/>
              </a:rPr>
              <a:t> Millions of hits in YouTube</a:t>
            </a:r>
            <a:endParaRPr lang="en-US" sz="17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7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 Received the Latin Recording Academy's Lifetime Achievement Award. 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7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Verdana" pitchFamily="34" charset="0"/>
                <a:cs typeface="Verdana" pitchFamily="34" charset="0"/>
              </a:rPr>
              <a:t>  Millions of searches on Goggle monthly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7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 14 times nominated to the  Grammy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ea typeface="Verdana" pitchFamily="34" charset="0"/>
              <a:cs typeface="Verdana" pitchFamily="34" charset="0"/>
            </a:endParaRPr>
          </a:p>
          <a:p>
            <a:pPr algn="l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Content Placeholder 5" descr="logo tigres del norte copy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943600" y="609600"/>
            <a:ext cx="1416364" cy="730250"/>
          </a:xfr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447800"/>
            <a:ext cx="4419600" cy="24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990600" y="10668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  <p:sp>
        <p:nvSpPr>
          <p:cNvPr id="12" name="Rectangle 11"/>
          <p:cNvSpPr/>
          <p:nvPr/>
        </p:nvSpPr>
        <p:spPr>
          <a:xfrm>
            <a:off x="1066800" y="5334000"/>
            <a:ext cx="6477000" cy="692497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“</a:t>
            </a:r>
            <a:r>
              <a:rPr lang="es-ES" sz="1600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es-ES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600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biggest</a:t>
            </a:r>
            <a:r>
              <a:rPr lang="es-ES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600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on</a:t>
            </a:r>
            <a:r>
              <a:rPr lang="es-ES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600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their</a:t>
            </a:r>
            <a:r>
              <a:rPr lang="es-ES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600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genre</a:t>
            </a:r>
            <a:r>
              <a:rPr lang="es-ES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” </a:t>
            </a:r>
            <a:r>
              <a:rPr lang="es-ES" sz="1600" i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(New York Times)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en-US" sz="5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“The most influential Regional Mexican Group” (</a:t>
            </a:r>
            <a:r>
              <a:rPr lang="en-US" sz="1600" i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Billboard Magazine)</a:t>
            </a:r>
            <a:r>
              <a:rPr lang="es-ES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4600" y="152400"/>
            <a:ext cx="5791200" cy="990600"/>
          </a:xfrm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876800" y="1447800"/>
            <a:ext cx="3505200" cy="5257800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Goal- Our Partner:</a:t>
            </a:r>
          </a:p>
          <a:p>
            <a:pPr algn="l">
              <a:buNone/>
            </a:pPr>
            <a:endParaRPr lang="en-US" sz="1100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continue the Concert Series establishing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Panasonic’s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presence with the Latin Community.</a:t>
            </a:r>
          </a:p>
          <a:p>
            <a:pPr lvl="0" algn="just">
              <a:buFont typeface="Wingdings" pitchFamily="2" charset="2"/>
              <a:buChar char="Ø"/>
            </a:pPr>
            <a:endParaRPr lang="en-US" sz="1000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help establishing a better relationship with #1 vendor: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by inviting them to be the exclusive partner on this important event</a:t>
            </a:r>
          </a:p>
          <a:p>
            <a:pPr lvl="0" algn="just">
              <a:buFont typeface="Wingdings" pitchFamily="2" charset="2"/>
              <a:buChar char="Ø"/>
            </a:pPr>
            <a:endParaRPr lang="en-US" sz="1000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increase sales utilizing the concert tickets as an incentive for customers</a:t>
            </a:r>
          </a:p>
          <a:p>
            <a:pPr lvl="0" algn="just">
              <a:buFont typeface="Wingdings" pitchFamily="2" charset="2"/>
              <a:buChar char="Ø"/>
            </a:pPr>
            <a:endParaRPr lang="en-US" sz="1000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help our partner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 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drive traffic to their stores by offering the opportunity to win tickets to this private event with this special promotion.</a:t>
            </a:r>
          </a:p>
          <a:p>
            <a:pPr lvl="0" algn="just">
              <a:buFont typeface="Wingdings" pitchFamily="2" charset="2"/>
              <a:buChar char="Ø"/>
            </a:pPr>
            <a:endParaRPr lang="en-US" sz="1000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bring an unique experience to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Panasonic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Curacao’s 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customers and employees</a:t>
            </a:r>
          </a:p>
          <a:p>
            <a:pPr lvl="0" algn="just">
              <a:buFont typeface="Wingdings" pitchFamily="2" charset="2"/>
              <a:buChar char="Ø"/>
            </a:pPr>
            <a:endParaRPr lang="en-US" sz="1000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continue bringing an event that has the dynamic of motivating both the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Panasonic/La Curacao’s 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customers and employees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28600"/>
            <a:ext cx="3352800" cy="822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C:\Users\Ayelet Corona\Documents\La Curacao\LA CURACAO LOGO 2009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5999" y="457200"/>
            <a:ext cx="2004645" cy="457200"/>
          </a:xfrm>
          <a:prstGeom prst="rect">
            <a:avLst/>
          </a:prstGeom>
          <a:noFill/>
        </p:spPr>
      </p:pic>
      <p:pic>
        <p:nvPicPr>
          <p:cNvPr id="3074" name="Picture 2" descr="E:\Final Piero\_MG_39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447800"/>
            <a:ext cx="4191000" cy="2794000"/>
          </a:xfrm>
          <a:prstGeom prst="rect">
            <a:avLst/>
          </a:prstGeom>
          <a:noFill/>
        </p:spPr>
      </p:pic>
      <p:pic>
        <p:nvPicPr>
          <p:cNvPr id="3075" name="Picture 3" descr="E:\Final Piero\_MG_39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3962400"/>
            <a:ext cx="3848100" cy="25654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990600" y="10668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304800"/>
            <a:ext cx="4572000" cy="914400"/>
          </a:xfrm>
          <a:ln w="28575"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5334000" cy="2133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sz="14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Benefits: </a:t>
            </a:r>
            <a:r>
              <a:rPr lang="en-US" sz="8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	</a:t>
            </a:r>
          </a:p>
          <a:p>
            <a:pPr>
              <a:buFont typeface="Wingdings" pitchFamily="2" charset="2"/>
              <a:buChar char="Ø"/>
            </a:pP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Panasonic </a:t>
            </a:r>
            <a:r>
              <a:rPr lang="en-US" sz="11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was again the </a:t>
            </a: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“Title Sponsor” </a:t>
            </a:r>
            <a:r>
              <a:rPr lang="en-US" sz="11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for one of the hottest concerts of the year!</a:t>
            </a:r>
          </a:p>
          <a:p>
            <a:pPr>
              <a:buFont typeface="Wingdings" pitchFamily="2" charset="2"/>
              <a:buChar char="Ø"/>
            </a:pP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Panasonic </a:t>
            </a:r>
            <a:r>
              <a:rPr lang="en-US" sz="11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received La Curacao’s massive media buy to promote event including radio, TV, print, database, catalog, bill statement insert, etc.</a:t>
            </a:r>
          </a:p>
          <a:p>
            <a:pPr>
              <a:buFont typeface="Wingdings" pitchFamily="2" charset="2"/>
              <a:buChar char="Ø"/>
            </a:pP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Panasonic </a:t>
            </a:r>
            <a:r>
              <a:rPr lang="en-US" sz="11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had the right to utilize </a:t>
            </a: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Los </a:t>
            </a:r>
            <a:r>
              <a:rPr lang="en-US" sz="1100" b="1" dirty="0" err="1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Tigres</a:t>
            </a: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 del </a:t>
            </a:r>
            <a:r>
              <a:rPr lang="en-US" sz="1100" b="1" dirty="0" err="1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Norte’s</a:t>
            </a: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 </a:t>
            </a:r>
            <a:r>
              <a:rPr lang="en-US" sz="11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name, logo and image for this promotional campaign Tickets</a:t>
            </a: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 </a:t>
            </a:r>
            <a:r>
              <a:rPr lang="en-US" sz="11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are only available when purchasing a </a:t>
            </a: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Panasonic</a:t>
            </a:r>
            <a:r>
              <a:rPr lang="en-US" sz="11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 TV</a:t>
            </a:r>
          </a:p>
          <a:p>
            <a:pPr>
              <a:buFont typeface="Wingdings" pitchFamily="2" charset="2"/>
              <a:buChar char="Ø"/>
            </a:pP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Los </a:t>
            </a:r>
            <a:r>
              <a:rPr lang="en-US" sz="1100" b="1" dirty="0" err="1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Tigres</a:t>
            </a:r>
            <a:r>
              <a:rPr lang="en-US" sz="11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 del Norte </a:t>
            </a:r>
            <a:r>
              <a:rPr lang="en-US" sz="11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gave special price to Panasonic to have 1,000 </a:t>
            </a:r>
            <a:r>
              <a:rPr lang="en-US" sz="1100" dirty="0" err="1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cd’s</a:t>
            </a:r>
            <a:r>
              <a:rPr lang="en-US" sz="11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 of newest album (MTV Unplugged) to also use as an incentive to purchase a Panasonic recorder by giving it away for free!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48600" y="6096000"/>
            <a:ext cx="304800" cy="365125"/>
          </a:xfrm>
        </p:spPr>
        <p:txBody>
          <a:bodyPr/>
          <a:lstStyle/>
          <a:p>
            <a:fld id="{DB0FFFA1-E54B-4339-9474-FE525B22919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19800" y="4495800"/>
            <a:ext cx="2362200" cy="369332"/>
          </a:xfrm>
          <a:prstGeom prst="rect">
            <a:avLst/>
          </a:prstGeom>
          <a:noFill/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2,000 Tickets  were given away @ </a:t>
            </a:r>
            <a:r>
              <a:rPr lang="en-US" sz="9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La Curacao </a:t>
            </a:r>
            <a:r>
              <a:rPr lang="en-US" sz="900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stores when purchasing A </a:t>
            </a:r>
            <a:r>
              <a:rPr lang="en-US" sz="900" b="1" dirty="0" smtClean="0">
                <a:solidFill>
                  <a:schemeClr val="tx2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Panasonic Product</a:t>
            </a:r>
            <a:endParaRPr lang="en-US" sz="900" b="1" dirty="0">
              <a:solidFill>
                <a:schemeClr val="tx2">
                  <a:lumMod val="50000"/>
                </a:schemeClr>
              </a:solidFill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81000"/>
            <a:ext cx="3511492" cy="824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524000"/>
            <a:ext cx="2362200" cy="295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191000" y="1371600"/>
            <a:ext cx="3886200" cy="228600"/>
          </a:xfrm>
          <a:prstGeom prst="rect">
            <a:avLst/>
          </a:prstGeom>
          <a:noFill/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2"/>
                </a:solidFill>
              </a:rPr>
              <a:t>Flyers were distributed at all La Curacao Stores 2 weeks prior the concert </a:t>
            </a:r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0" y="10668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  <p:sp>
        <p:nvSpPr>
          <p:cNvPr id="12" name="Down Arrow 11"/>
          <p:cNvSpPr/>
          <p:nvPr/>
        </p:nvSpPr>
        <p:spPr>
          <a:xfrm rot="680704">
            <a:off x="8160630" y="1378832"/>
            <a:ext cx="228600" cy="228600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 rot="15102414" flipV="1">
            <a:off x="7991074" y="4956958"/>
            <a:ext cx="228600" cy="304800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419600" cy="259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4953000"/>
            <a:ext cx="3429000" cy="125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4191000" y="3200400"/>
            <a:ext cx="1905000" cy="1477328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first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MTV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Unplugged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of Regional Mexicana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Genre</a:t>
            </a:r>
            <a:endParaRPr lang="es-ES" sz="10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# 1 in Sales in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several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countries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es-ES" sz="1000" i="1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By</a:t>
            </a:r>
            <a:r>
              <a:rPr lang="es-ES" sz="1000" i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000" i="1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Soundscan</a:t>
            </a:r>
            <a:r>
              <a:rPr lang="es-ES" sz="1000" i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USA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Gold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Album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in USA and # 1 in Sales</a:t>
            </a:r>
          </a:p>
          <a:p>
            <a:pPr>
              <a:buFont typeface="Wingdings" pitchFamily="2" charset="2"/>
              <a:buChar char="Ø"/>
            </a:pP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Mexico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Double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Platinum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Mexico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and # 1 in sales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3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consecutive</a:t>
            </a:r>
            <a:r>
              <a:rPr lang="es-ES" sz="1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000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weeks</a:t>
            </a:r>
            <a:endParaRPr lang="es-ES" sz="10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Down Arrow 18"/>
          <p:cNvSpPr/>
          <p:nvPr/>
        </p:nvSpPr>
        <p:spPr>
          <a:xfrm rot="16200000" flipV="1">
            <a:off x="4648200" y="4495800"/>
            <a:ext cx="152400" cy="609600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28600"/>
            <a:ext cx="5638800" cy="1066800"/>
          </a:xfrm>
          <a:ln w="38100"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sz="38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48600" y="6096000"/>
            <a:ext cx="228600" cy="365125"/>
          </a:xfrm>
        </p:spPr>
        <p:txBody>
          <a:bodyPr/>
          <a:lstStyle/>
          <a:p>
            <a:fld id="{DB0FFFA1-E54B-4339-9474-FE525B22919E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3" descr="C:\Users\Ayelet Corona\Documents\La Curacao\LA CURACAO LOGO 2009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609600"/>
            <a:ext cx="1670540" cy="381000"/>
          </a:xfrm>
          <a:prstGeom prst="rect">
            <a:avLst/>
          </a:prstGeom>
          <a:noFill/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81000"/>
            <a:ext cx="3581400" cy="86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04800" y="6400800"/>
            <a:ext cx="6096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100" dirty="0" smtClean="0">
                <a:solidFill>
                  <a:schemeClr val="tx2">
                    <a:lumMod val="75000"/>
                  </a:schemeClr>
                </a:solidFill>
              </a:rPr>
              <a:t>   Banners were set up outside each La Curacao store and at the electronics department</a:t>
            </a:r>
            <a:endParaRPr lang="en-US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1" descr="image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447800"/>
            <a:ext cx="641985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629400" y="1447800"/>
            <a:ext cx="1676400" cy="1107996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100" dirty="0" smtClean="0">
                <a:solidFill>
                  <a:schemeClr val="tx2">
                    <a:lumMod val="75000"/>
                  </a:schemeClr>
                </a:solidFill>
              </a:rPr>
              <a:t>   Billing insert with promotion was sent to over 400,000 active La Curacao clients with concert /promo information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6629400" y="2819400"/>
          <a:ext cx="1752600" cy="2667002"/>
        </p:xfrm>
        <a:graphic>
          <a:graphicData uri="http://schemas.openxmlformats.org/drawingml/2006/table">
            <a:tbl>
              <a:tblPr/>
              <a:tblGrid>
                <a:gridCol w="1288111"/>
                <a:gridCol w="464489"/>
              </a:tblGrid>
              <a:tr h="205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RADIO STATIONS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Spots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30" sec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KSCA La Nueva 101.9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KBUE FM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KHJ Ranchera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>
                          <a:solidFill>
                            <a:srgbClr val="17375E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2857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132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>
                          <a:solidFill>
                            <a:srgbClr val="17375E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2857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TV STATIONS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15" sec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KMEX 34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KWHY 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KVEA 52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KRCA 62 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1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2857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914400" y="9906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4638"/>
            <a:ext cx="5562600" cy="1096962"/>
          </a:xfrm>
          <a:ln w="12700">
            <a:solidFill>
              <a:schemeClr val="tx2"/>
            </a:solidFill>
          </a:ln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381000"/>
            <a:ext cx="3429000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3977" y="304800"/>
            <a:ext cx="94322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81000" y="5029200"/>
            <a:ext cx="2286000" cy="369332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Panasonic was labeled as presenting sponsor at venue’s marquee on Sunset Strip</a:t>
            </a:r>
            <a:endParaRPr lang="en-US" sz="9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9" descr="IMG_88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1524000"/>
            <a:ext cx="5143500" cy="3429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000" y="5638800"/>
            <a:ext cx="2286000" cy="369332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Panasonic presence at HOB Website on calendar section</a:t>
            </a:r>
            <a:endParaRPr lang="en-US" sz="9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0" y="10668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  <p:sp>
        <p:nvSpPr>
          <p:cNvPr id="13" name="Right Arrow 12"/>
          <p:cNvSpPr/>
          <p:nvPr/>
        </p:nvSpPr>
        <p:spPr>
          <a:xfrm>
            <a:off x="1981200" y="5867400"/>
            <a:ext cx="609600" cy="762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04800"/>
            <a:ext cx="914400" cy="96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Content Placeholder 7" descr="HOB.Calendar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2772832" y="1524000"/>
            <a:ext cx="5609168" cy="4572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52400"/>
            <a:ext cx="5562600" cy="914400"/>
          </a:xfrm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5791200"/>
            <a:ext cx="2057400" cy="304800"/>
          </a:xfrm>
          <a:ln w="3175">
            <a:solidFill>
              <a:schemeClr val="tx2">
                <a:lumMod val="75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3600" dirty="0" smtClean="0">
                <a:solidFill>
                  <a:schemeClr val="tx2"/>
                </a:solidFill>
                <a:ea typeface="Verdana" pitchFamily="34" charset="0"/>
                <a:cs typeface="Verdana" pitchFamily="34" charset="0"/>
              </a:rPr>
              <a:t>There was extensive signage at venue during the concert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en-US" sz="20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04800"/>
            <a:ext cx="2971800" cy="698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28600"/>
            <a:ext cx="685800" cy="72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228600"/>
            <a:ext cx="72555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3" descr="IMG_3928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1371600"/>
            <a:ext cx="3657600" cy="2438400"/>
          </a:xfrm>
          <a:prstGeom prst="rect">
            <a:avLst/>
          </a:prstGeom>
        </p:spPr>
      </p:pic>
      <p:pic>
        <p:nvPicPr>
          <p:cNvPr id="15" name="Picture 14" descr="IMG_87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1143000"/>
            <a:ext cx="3048000" cy="4572000"/>
          </a:xfrm>
          <a:prstGeom prst="rect">
            <a:avLst/>
          </a:prstGeom>
        </p:spPr>
      </p:pic>
      <p:pic>
        <p:nvPicPr>
          <p:cNvPr id="16" name="Picture 15" descr="IMG_898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800" y="3657600"/>
            <a:ext cx="4114800" cy="27432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914400" y="10668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52400"/>
            <a:ext cx="5181600" cy="1066800"/>
          </a:xfrm>
          <a:ln w="127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2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7" name="Content Placeholder 6" descr="IMG_391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4038600" cy="2692400"/>
          </a:xfrm>
        </p:spPr>
      </p:pic>
      <p:pic>
        <p:nvPicPr>
          <p:cNvPr id="8" name="Content Placeholder 7" descr="IMG_392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524000"/>
            <a:ext cx="3962400" cy="26416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228600"/>
            <a:ext cx="4114800" cy="96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G_39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4343400"/>
            <a:ext cx="3276600" cy="2184400"/>
          </a:xfrm>
          <a:prstGeom prst="rect">
            <a:avLst/>
          </a:prstGeom>
        </p:spPr>
      </p:pic>
      <p:pic>
        <p:nvPicPr>
          <p:cNvPr id="10" name="Picture 9" descr="IMG_39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86200" y="4267200"/>
            <a:ext cx="3048000" cy="203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010400" y="4419600"/>
            <a:ext cx="1219200" cy="1215717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2"/>
                </a:solidFill>
              </a:rPr>
              <a:t>Special Appearance of International Celebrity </a:t>
            </a:r>
            <a:r>
              <a:rPr lang="en-US" sz="1100" b="1" dirty="0" smtClean="0">
                <a:solidFill>
                  <a:schemeClr val="tx2"/>
                </a:solidFill>
              </a:rPr>
              <a:t>Kate del Castillo</a:t>
            </a:r>
          </a:p>
          <a:p>
            <a:endParaRPr lang="en-US" sz="900" dirty="0" smtClean="0">
              <a:solidFill>
                <a:schemeClr val="tx2"/>
              </a:solidFill>
            </a:endParaRPr>
          </a:p>
          <a:p>
            <a:r>
              <a:rPr lang="en-US" sz="900" dirty="0" smtClean="0">
                <a:solidFill>
                  <a:schemeClr val="tx2"/>
                </a:solidFill>
              </a:rPr>
              <a:t> </a:t>
            </a:r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0" y="10668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228600"/>
            <a:ext cx="4191000" cy="990600"/>
          </a:xfrm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14400" y="3276600"/>
            <a:ext cx="2514600" cy="369332"/>
          </a:xfrm>
          <a:prstGeom prst="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Special area for La Curacao’s promotions team &amp; Panasonic 3D display onsite</a:t>
            </a:r>
            <a:endParaRPr lang="en-US" sz="900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04800"/>
            <a:ext cx="3733800" cy="877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G_87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1371600"/>
            <a:ext cx="2743200" cy="1828800"/>
          </a:xfrm>
          <a:prstGeom prst="rect">
            <a:avLst/>
          </a:prstGeom>
        </p:spPr>
      </p:pic>
      <p:pic>
        <p:nvPicPr>
          <p:cNvPr id="16" name="Picture 15" descr="_MG_84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600" y="1295400"/>
            <a:ext cx="4495800" cy="298491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57600" y="4343400"/>
            <a:ext cx="2362199" cy="369332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Event was packed! Line to enter was all around Sunset Strip</a:t>
            </a:r>
            <a:endParaRPr lang="en-US" sz="9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217" name="Picture 1" descr="E:\Final Minerva\IMG_93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700150"/>
            <a:ext cx="3006725" cy="216725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1066800" y="5943600"/>
            <a:ext cx="1828800" cy="230832"/>
          </a:xfrm>
          <a:prstGeom prst="rect">
            <a:avLst/>
          </a:prstGeom>
          <a:noFill/>
          <a:ln w="31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Panasonic/La Curacao customer</a:t>
            </a:r>
            <a:endParaRPr lang="en-US" sz="9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21" descr="_MG_84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81400" y="4799730"/>
            <a:ext cx="2743200" cy="1829670"/>
          </a:xfrm>
          <a:prstGeom prst="rect">
            <a:avLst/>
          </a:prstGeom>
        </p:spPr>
      </p:pic>
      <p:pic>
        <p:nvPicPr>
          <p:cNvPr id="24" name="Picture 23" descr="_MG_84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4600" y="3429000"/>
            <a:ext cx="2209800" cy="246450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990600" y="10668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5562600" cy="944562"/>
          </a:xfrm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5867400"/>
            <a:ext cx="3124200" cy="381000"/>
          </a:xfrm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There was a VIP area for special Panasonic &amp; La Curacao’s guests for M&amp;G with Los </a:t>
            </a:r>
            <a:r>
              <a:rPr lang="en-US" sz="900" dirty="0" err="1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Tigres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 del Norte</a:t>
            </a:r>
            <a:endParaRPr lang="en-US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57200"/>
            <a:ext cx="2667000" cy="62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G_93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447800"/>
            <a:ext cx="2971800" cy="1981200"/>
          </a:xfrm>
          <a:prstGeom prst="rect">
            <a:avLst/>
          </a:prstGeom>
        </p:spPr>
      </p:pic>
      <p:pic>
        <p:nvPicPr>
          <p:cNvPr id="12" name="Picture 11" descr="IMG_93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600" y="1295400"/>
            <a:ext cx="4343400" cy="2895600"/>
          </a:xfrm>
          <a:prstGeom prst="rect">
            <a:avLst/>
          </a:prstGeom>
        </p:spPr>
      </p:pic>
      <p:pic>
        <p:nvPicPr>
          <p:cNvPr id="16" name="Picture 15" descr="IMG_96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" y="3352800"/>
            <a:ext cx="3657600" cy="2438400"/>
          </a:xfrm>
          <a:prstGeom prst="rect">
            <a:avLst/>
          </a:prstGeom>
        </p:spPr>
      </p:pic>
      <p:pic>
        <p:nvPicPr>
          <p:cNvPr id="17" name="Picture 16" descr="IMG_966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43400" y="3962400"/>
            <a:ext cx="3352800" cy="2235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67000" y="381000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</a:rPr>
              <a:t>VIP</a:t>
            </a:r>
            <a:r>
              <a:rPr lang="en-US" sz="4400" b="1" dirty="0" smtClean="0">
                <a:solidFill>
                  <a:schemeClr val="tx2"/>
                </a:solidFill>
              </a:rPr>
              <a:t> </a:t>
            </a:r>
            <a:endParaRPr lang="en-US" sz="44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5600" y="381000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</a:rPr>
              <a:t>VIP</a:t>
            </a:r>
            <a:r>
              <a:rPr lang="en-US" sz="4400" b="1" dirty="0" smtClean="0">
                <a:solidFill>
                  <a:schemeClr val="tx2"/>
                </a:solidFill>
              </a:rPr>
              <a:t> </a:t>
            </a:r>
            <a:endParaRPr lang="en-US" sz="4400" b="1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10668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971800" y="274638"/>
            <a:ext cx="4572000" cy="1096962"/>
          </a:xfrm>
          <a:ln w="127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772400" cy="4419601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1400" b="1" dirty="0" smtClean="0">
                <a:solidFill>
                  <a:schemeClr val="tx2"/>
                </a:solidFill>
              </a:rPr>
              <a:t>THE EVENT: </a:t>
            </a:r>
            <a:r>
              <a:rPr lang="en-US" sz="1400" dirty="0" smtClean="0">
                <a:solidFill>
                  <a:schemeClr val="tx2"/>
                </a:solidFill>
              </a:rPr>
              <a:t>WAS VERY SUCCESFULL WITH A FULL HOUSE ON A WEDNESDAY NIGHT!</a:t>
            </a:r>
          </a:p>
          <a:p>
            <a:pPr>
              <a:buFont typeface="Wingdings" pitchFamily="2" charset="2"/>
              <a:buChar char="ü"/>
            </a:pPr>
            <a:r>
              <a:rPr lang="en-US" sz="1400" b="1" dirty="0" smtClean="0">
                <a:solidFill>
                  <a:schemeClr val="tx2"/>
                </a:solidFill>
              </a:rPr>
              <a:t>THE CUSTOMERS</a:t>
            </a:r>
            <a:r>
              <a:rPr lang="en-US" sz="1400" dirty="0" smtClean="0">
                <a:solidFill>
                  <a:schemeClr val="tx2"/>
                </a:solidFill>
              </a:rPr>
              <a:t>: OVER 1,200 PEOPLE HAD THE OPPORTUNITY TO SEE UP AND CLOSE LEGENDARY REGIONAL MEXICAN BAND LOS TIGRES DEL NORTE THANKS TO PANASONIC!</a:t>
            </a:r>
          </a:p>
          <a:p>
            <a:pPr>
              <a:buFont typeface="Wingdings" pitchFamily="2" charset="2"/>
              <a:buChar char="ü"/>
            </a:pPr>
            <a:r>
              <a:rPr lang="en-US" sz="1400" b="1" dirty="0" smtClean="0">
                <a:solidFill>
                  <a:schemeClr val="tx2"/>
                </a:solidFill>
              </a:rPr>
              <a:t>THE PRODUCT: </a:t>
            </a:r>
            <a:r>
              <a:rPr lang="en-US" sz="1400" dirty="0" smtClean="0">
                <a:solidFill>
                  <a:schemeClr val="tx2"/>
                </a:solidFill>
              </a:rPr>
              <a:t>MORE THAN 1,300 PANASONIC TV’s WERE SOLD IN 2 WEEKS!!!</a:t>
            </a:r>
          </a:p>
          <a:p>
            <a:pPr>
              <a:buFont typeface="Wingdings" pitchFamily="2" charset="2"/>
              <a:buChar char="ü"/>
            </a:pPr>
            <a:endParaRPr lang="en-US" sz="1400" dirty="0" smtClean="0">
              <a:solidFill>
                <a:schemeClr val="tx2"/>
              </a:solidFill>
            </a:endParaRPr>
          </a:p>
          <a:p>
            <a:pPr lvl="1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lvl="1" algn="ctr">
              <a:buNone/>
            </a:pPr>
            <a:r>
              <a:rPr lang="en-US" sz="1800" b="1" dirty="0" smtClean="0">
                <a:solidFill>
                  <a:schemeClr val="tx2"/>
                </a:solidFill>
              </a:rPr>
              <a:t>We look forward to continue working this partnership with Panasonic and to the next concert!</a:t>
            </a:r>
          </a:p>
          <a:p>
            <a:pPr lvl="1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sz="1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04800"/>
            <a:ext cx="4267200" cy="100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990600" y="1066800"/>
            <a:ext cx="123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0000"/>
                </a:solidFill>
              </a:rPr>
              <a:t>RECAP 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RECAP </a:t>
            </a:r>
            <a:b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</a:br>
            <a:r>
              <a:rPr lang="en-US" sz="3200" b="1" dirty="0" smtClean="0">
                <a:solidFill>
                  <a:srgbClr val="C00000"/>
                </a:solidFill>
                <a:latin typeface="David" pitchFamily="34" charset="-79"/>
                <a:ea typeface="BatangChe" pitchFamily="49" charset="-127"/>
                <a:cs typeface="David" pitchFamily="34" charset="-79"/>
              </a:rPr>
              <a:t>					PRESENTATION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ln w="38100">
            <a:noFill/>
          </a:ln>
        </p:spPr>
        <p:txBody>
          <a:bodyPr>
            <a:normAutofit/>
          </a:bodyPr>
          <a:lstStyle/>
          <a:p>
            <a:pPr algn="ctr"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Produced by: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2"/>
              </a:rPr>
              <a:t>www.acamarketing.net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www.facebook.com/acamarketing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Twitter.com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acamarketing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>
              <a:buNone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FFA1-E54B-4339-9474-FE525B22919E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 descr="ACAMarketing_Logo_we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38450" y="2462212"/>
            <a:ext cx="34671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9016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2669</TotalTime>
  <Words>455</Words>
  <Application>Microsoft Macintosh PowerPoint</Application>
  <PresentationFormat>On-screen Show (4:3)</PresentationFormat>
  <Paragraphs>153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Theme1</vt:lpstr>
      <vt:lpstr>      </vt:lpstr>
      <vt:lpstr>PowerPoint Presentation</vt:lpstr>
      <vt:lpstr>Who are            ?</vt:lpstr>
      <vt:lpstr> </vt:lpstr>
      <vt:lpstr>    </vt:lpstr>
      <vt:lpstr> </vt:lpstr>
      <vt:lpstr>.</vt:lpstr>
      <vt:lpstr>    </vt:lpstr>
      <vt:lpstr>2 </vt:lpstr>
      <vt:lpstr> </vt:lpstr>
      <vt:lpstr>    </vt:lpstr>
      <vt:lpstr>PowerPoint Presentation</vt:lpstr>
      <vt:lpstr>   RECAP       PRESENTATION</vt:lpstr>
    </vt:vector>
  </TitlesOfParts>
  <Company>ACA Marketing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Curacao  Presents: “I N T O C A B L E” A private concert @ The House of Blues Sunset April 21, 2010</dc:title>
  <dc:creator>Ayelet Corona</dc:creator>
  <cp:lastModifiedBy>Ayelet</cp:lastModifiedBy>
  <cp:revision>140</cp:revision>
  <dcterms:created xsi:type="dcterms:W3CDTF">2010-03-24T18:46:25Z</dcterms:created>
  <dcterms:modified xsi:type="dcterms:W3CDTF">2015-04-25T00:04:15Z</dcterms:modified>
</cp:coreProperties>
</file>