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88" r:id="rId1"/>
  </p:sldMasterIdLst>
  <p:notesMasterIdLst>
    <p:notesMasterId r:id="rId14"/>
  </p:notesMasterIdLst>
  <p:sldIdLst>
    <p:sldId id="256" r:id="rId2"/>
    <p:sldId id="257" r:id="rId3"/>
    <p:sldId id="271" r:id="rId4"/>
    <p:sldId id="265" r:id="rId5"/>
    <p:sldId id="258" r:id="rId6"/>
    <p:sldId id="268" r:id="rId7"/>
    <p:sldId id="259" r:id="rId8"/>
    <p:sldId id="272" r:id="rId9"/>
    <p:sldId id="267" r:id="rId10"/>
    <p:sldId id="260" r:id="rId11"/>
    <p:sldId id="269" r:id="rId12"/>
    <p:sldId id="274"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54" autoAdjust="0"/>
    <p:restoredTop sz="94660"/>
  </p:normalViewPr>
  <p:slideViewPr>
    <p:cSldViewPr>
      <p:cViewPr varScale="1">
        <p:scale>
          <a:sx n="71" d="100"/>
          <a:sy n="71" d="100"/>
        </p:scale>
        <p:origin x="-2680"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29C00A-B963-4AE3-8052-92F74E844CE0}" type="datetimeFigureOut">
              <a:rPr lang="en-US" smtClean="0"/>
              <a:pPr/>
              <a:t>4/24/15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205315D-8A62-4CFF-891A-88679668D69E}" type="slidenum">
              <a:rPr lang="en-US" smtClean="0"/>
              <a:pPr/>
              <a:t>‹#›</a:t>
            </a:fld>
            <a:endParaRPr lang="en-US"/>
          </a:p>
        </p:txBody>
      </p:sp>
    </p:spTree>
    <p:extLst>
      <p:ext uri="{BB962C8B-B14F-4D97-AF65-F5344CB8AC3E}">
        <p14:creationId xmlns:p14="http://schemas.microsoft.com/office/powerpoint/2010/main" val="1425182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290011AF-9985-4712-962C-47000F238A26}" type="datetime1">
              <a:rPr lang="en-US" smtClean="0"/>
              <a:pPr/>
              <a:t>4/24/15</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B0FFFA1-E54B-4339-9474-FE525B22919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C4346C32-A659-4107-96E7-21F92397FBD9}" type="datetime1">
              <a:rPr lang="en-US" smtClean="0"/>
              <a:pPr/>
              <a:t>4/24/15</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B0FFFA1-E54B-4339-9474-FE525B22919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34C9BB60-D971-4FE7-A941-3FD11E42F993}" type="datetime1">
              <a:rPr lang="en-US" smtClean="0"/>
              <a:pPr/>
              <a:t>4/24/15</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B0FFFA1-E54B-4339-9474-FE525B22919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04B55B3B-FDA4-4C90-A22F-7E37F5E15C06}" type="datetime1">
              <a:rPr lang="en-US" smtClean="0"/>
              <a:pPr/>
              <a:t>4/24/15</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DB0FFFA1-E54B-4339-9474-FE525B22919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9"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0048A966-11C6-4F96-B1C6-2EE28FE25120}" type="datetime1">
              <a:rPr lang="en-US" smtClean="0"/>
              <a:pPr/>
              <a:t>4/24/15</a:t>
            </a:fld>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fld id="{DB0FFFA1-E54B-4339-9474-FE525B22919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2CC8BF25-BADD-46AB-8232-190428725C65}" type="datetime1">
              <a:rPr lang="en-US" smtClean="0"/>
              <a:pPr/>
              <a:t>4/24/15</a:t>
            </a:fld>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DB0FFFA1-E54B-4339-9474-FE525B22919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1CA57DD8-DAAE-4F69-8D0F-6DE1287A3893}" type="datetime1">
              <a:rPr lang="en-US" smtClean="0"/>
              <a:pPr/>
              <a:t>4/24/15</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DB0FFFA1-E54B-4339-9474-FE525B22919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98AEA4D2-0FE4-49B8-B9D9-46AF99F86EF4}" type="datetime1">
              <a:rPr lang="en-US" smtClean="0"/>
              <a:pPr/>
              <a:t>4/24/15</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DB0FFFA1-E54B-4339-9474-FE525B22919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4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9"/>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268A1C23-04C4-41C9-BAB8-96E503C01189}" type="datetime1">
              <a:rPr lang="en-US" smtClean="0"/>
              <a:pPr/>
              <a:t>4/24/15</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DB0FFFA1-E54B-4339-9474-FE525B22919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9F353D3A-D970-4707-8B1D-95D76A4D6242}" type="datetime1">
              <a:rPr lang="en-US" smtClean="0"/>
              <a:pPr/>
              <a:t>4/24/15</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B0FFFA1-E54B-4339-9474-FE525B22919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92521B66-6DE0-4EC8-BAC5-88E024CD2374}" type="datetime1">
              <a:rPr lang="en-US" smtClean="0"/>
              <a:pPr/>
              <a:t>4/24/15</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B0FFFA1-E54B-4339-9474-FE525B22919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34" charset="0"/>
              </a:defRPr>
            </a:lvl1pPr>
          </a:lstStyle>
          <a:p>
            <a:fld id="{E8E95C4A-76EB-4F8A-8A1F-D3C2EF1521E1}" type="datetime1">
              <a:rPr lang="en-US" smtClean="0"/>
              <a:pPr/>
              <a:t>4/24/15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Georgia" pitchFamily="-112" charset="0"/>
              </a:defRPr>
            </a:lvl1pPr>
          </a:lstStyle>
          <a:p>
            <a:endParaRPr lang="en-US"/>
          </a:p>
        </p:txBody>
      </p:sp>
      <p:sp>
        <p:nvSpPr>
          <p:cNvPr id="6" name="Slide Number Placeholder 5"/>
          <p:cNvSpPr>
            <a:spLocks noGrp="1"/>
          </p:cNvSpPr>
          <p:nvPr>
            <p:ph type="sldNum" sz="quarter" idx="4"/>
          </p:nvPr>
        </p:nvSpPr>
        <p:spPr>
          <a:xfrm>
            <a:off x="6019800" y="609600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b="1">
                <a:solidFill>
                  <a:srgbClr val="800000"/>
                </a:solidFill>
                <a:latin typeface="Times" pitchFamily="-112" charset="0"/>
                <a:cs typeface="Times" pitchFamily="-112" charset="0"/>
              </a:defRPr>
            </a:lvl1pPr>
          </a:lstStyle>
          <a:p>
            <a:fld id="{DB0FFFA1-E54B-4339-9474-FE525B22919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4189" r:id="rId1"/>
    <p:sldLayoutId id="2147484190" r:id="rId2"/>
    <p:sldLayoutId id="2147484191" r:id="rId3"/>
    <p:sldLayoutId id="2147484192" r:id="rId4"/>
    <p:sldLayoutId id="2147484193" r:id="rId5"/>
    <p:sldLayoutId id="2147484194" r:id="rId6"/>
    <p:sldLayoutId id="2147484195" r:id="rId7"/>
    <p:sldLayoutId id="2147484196" r:id="rId8"/>
    <p:sldLayoutId id="2147484197" r:id="rId9"/>
    <p:sldLayoutId id="2147484198" r:id="rId10"/>
    <p:sldLayoutId id="2147484199" r:id="rId11"/>
  </p:sldLayoutIdLst>
  <p:hf hdr="0" ftr="0" dt="0"/>
  <p:txStyles>
    <p:titleStyle>
      <a:lvl1pPr algn="ctr" rtl="0" eaLnBrk="1" fontAlgn="base" hangingPunct="1">
        <a:spcBef>
          <a:spcPct val="0"/>
        </a:spcBef>
        <a:spcAft>
          <a:spcPct val="0"/>
        </a:spcAft>
        <a:defRPr sz="4400" kern="1200">
          <a:solidFill>
            <a:schemeClr val="tx1"/>
          </a:solidFill>
          <a:latin typeface="+mj-lt"/>
          <a:ea typeface="ＭＳ Ｐゴシック" pitchFamily="-112" charset="-128"/>
          <a:cs typeface="+mj-cs"/>
        </a:defRPr>
      </a:lvl1pPr>
      <a:lvl2pPr algn="ctr" rtl="0" eaLnBrk="1" fontAlgn="base" hangingPunct="1">
        <a:spcBef>
          <a:spcPct val="0"/>
        </a:spcBef>
        <a:spcAft>
          <a:spcPct val="0"/>
        </a:spcAft>
        <a:defRPr sz="4400">
          <a:solidFill>
            <a:schemeClr val="tx1"/>
          </a:solidFill>
          <a:latin typeface="Georgia" pitchFamily="-112" charset="0"/>
          <a:ea typeface="ＭＳ Ｐゴシック" pitchFamily="-112" charset="-128"/>
        </a:defRPr>
      </a:lvl2pPr>
      <a:lvl3pPr algn="ctr" rtl="0" eaLnBrk="1" fontAlgn="base" hangingPunct="1">
        <a:spcBef>
          <a:spcPct val="0"/>
        </a:spcBef>
        <a:spcAft>
          <a:spcPct val="0"/>
        </a:spcAft>
        <a:defRPr sz="4400">
          <a:solidFill>
            <a:schemeClr val="tx1"/>
          </a:solidFill>
          <a:latin typeface="Georgia" pitchFamily="-112" charset="0"/>
          <a:ea typeface="ＭＳ Ｐゴシック" pitchFamily="-112" charset="-128"/>
        </a:defRPr>
      </a:lvl3pPr>
      <a:lvl4pPr algn="ctr" rtl="0" eaLnBrk="1" fontAlgn="base" hangingPunct="1">
        <a:spcBef>
          <a:spcPct val="0"/>
        </a:spcBef>
        <a:spcAft>
          <a:spcPct val="0"/>
        </a:spcAft>
        <a:defRPr sz="4400">
          <a:solidFill>
            <a:schemeClr val="tx1"/>
          </a:solidFill>
          <a:latin typeface="Georgia" pitchFamily="-112" charset="0"/>
          <a:ea typeface="ＭＳ Ｐゴシック" pitchFamily="-112" charset="-128"/>
        </a:defRPr>
      </a:lvl4pPr>
      <a:lvl5pPr algn="ctr" rtl="0" eaLnBrk="1" fontAlgn="base" hangingPunct="1">
        <a:spcBef>
          <a:spcPct val="0"/>
        </a:spcBef>
        <a:spcAft>
          <a:spcPct val="0"/>
        </a:spcAft>
        <a:defRPr sz="4400">
          <a:solidFill>
            <a:schemeClr val="tx1"/>
          </a:solidFill>
          <a:latin typeface="Georgia" pitchFamily="-112" charset="0"/>
          <a:ea typeface="ＭＳ Ｐゴシック" pitchFamily="-112" charset="-128"/>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ＭＳ Ｐゴシック" pitchFamily="-112" charset="-128"/>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ＭＳ Ｐゴシック" pitchFamily="-112" charset="-128"/>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ＭＳ Ｐゴシック" pitchFamily="-112" charset="-128"/>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ＭＳ Ｐゴシック" pitchFamily="-112" charset="-128"/>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ＭＳ Ｐゴシック" pitchFamily="-112"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6.jpeg"/><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jpeg"/><Relationship Id="rId1" Type="http://schemas.openxmlformats.org/officeDocument/2006/relationships/slideLayout" Target="../slideLayouts/slideLayout1.xml"/><Relationship Id="rId2"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2.jpeg"/><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12.jpeg"/><Relationship Id="rId5" Type="http://schemas.openxmlformats.org/officeDocument/2006/relationships/image" Target="../media/image13.jpeg"/><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15.png"/><Relationship Id="rId5"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18.jpeg"/><Relationship Id="rId5" Type="http://schemas.openxmlformats.org/officeDocument/2006/relationships/image" Target="../media/image19.jpeg"/><Relationship Id="rId6" Type="http://schemas.openxmlformats.org/officeDocument/2006/relationships/image" Target="../media/image20.jpeg"/><Relationship Id="rId7" Type="http://schemas.openxmlformats.org/officeDocument/2006/relationships/image" Target="../media/image21.jpeg"/><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23.jpeg"/><Relationship Id="rId4" Type="http://schemas.openxmlformats.org/officeDocument/2006/relationships/image" Target="../media/image3.jpeg"/><Relationship Id="rId5" Type="http://schemas.openxmlformats.org/officeDocument/2006/relationships/image" Target="../media/image24.jpeg"/><Relationship Id="rId6" Type="http://schemas.openxmlformats.org/officeDocument/2006/relationships/image" Target="../media/image25.jpeg"/><Relationship Id="rId1" Type="http://schemas.openxmlformats.org/officeDocument/2006/relationships/slideLayout" Target="../slideLayouts/slideLayout4.xml"/><Relationship Id="rId2" Type="http://schemas.openxmlformats.org/officeDocument/2006/relationships/image" Target="../media/image22.jpe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27.jpeg"/><Relationship Id="rId5" Type="http://schemas.openxmlformats.org/officeDocument/2006/relationships/image" Target="../media/image28.jpeg"/><Relationship Id="rId6" Type="http://schemas.openxmlformats.org/officeDocument/2006/relationships/image" Target="../media/image29.jpeg"/><Relationship Id="rId7" Type="http://schemas.openxmlformats.org/officeDocument/2006/relationships/image" Target="../media/image30.jpeg"/><Relationship Id="rId8" Type="http://schemas.openxmlformats.org/officeDocument/2006/relationships/image" Target="../media/image31.jpeg"/><Relationship Id="rId1" Type="http://schemas.openxmlformats.org/officeDocument/2006/relationships/slideLayout" Target="../slideLayouts/slideLayout2.xml"/><Relationship Id="rId2" Type="http://schemas.openxmlformats.org/officeDocument/2006/relationships/image" Target="../media/image26.jpe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33.jpeg"/><Relationship Id="rId5" Type="http://schemas.openxmlformats.org/officeDocument/2006/relationships/image" Target="../media/image34.jpeg"/><Relationship Id="rId6" Type="http://schemas.openxmlformats.org/officeDocument/2006/relationships/image" Target="../media/image35.jpeg"/><Relationship Id="rId7" Type="http://schemas.openxmlformats.org/officeDocument/2006/relationships/image" Target="../media/image36.jpeg"/><Relationship Id="rId1" Type="http://schemas.openxmlformats.org/officeDocument/2006/relationships/slideLayout" Target="../slideLayouts/slideLayout2.xml"/><Relationship Id="rId2" Type="http://schemas.openxmlformats.org/officeDocument/2006/relationships/image" Target="../media/image32.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jpeg"/><Relationship Id="rId3"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hyperlink" Target="http://www.facebook.com/acamarketing" TargetMode="External"/><Relationship Id="rId4" Type="http://schemas.openxmlformats.org/officeDocument/2006/relationships/image" Target="../media/image37.jpeg"/><Relationship Id="rId1" Type="http://schemas.openxmlformats.org/officeDocument/2006/relationships/slideLayout" Target="../slideLayouts/slideLayout2.xml"/><Relationship Id="rId2" Type="http://schemas.openxmlformats.org/officeDocument/2006/relationships/hyperlink" Target="http://www.acamarketing.n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4" descr="http://t0.gstatic.com/images?q=tbn:ANd9GcQBRWRY_noMTWoy43NqUOiA1hPO4bz2Pn4Q7o2j9PXDhDJULsY29w"/>
          <p:cNvPicPr>
            <a:picLocks noChangeAspect="1" noChangeArrowheads="1"/>
          </p:cNvPicPr>
          <p:nvPr/>
        </p:nvPicPr>
        <p:blipFill>
          <a:blip r:embed="rId2" cstate="print"/>
          <a:srcRect/>
          <a:stretch>
            <a:fillRect/>
          </a:stretch>
        </p:blipFill>
        <p:spPr bwMode="auto">
          <a:xfrm>
            <a:off x="6477000" y="4191000"/>
            <a:ext cx="1752600" cy="788765"/>
          </a:xfrm>
          <a:prstGeom prst="rect">
            <a:avLst/>
          </a:prstGeom>
          <a:noFill/>
        </p:spPr>
      </p:pic>
      <p:pic>
        <p:nvPicPr>
          <p:cNvPr id="13314" name="Picture 2" descr="http://doslives.com/wp-content/uploads/2012/08/20120803213618ENPRNPRN-CURACAO-COMPANY-LOGO-B-1y-1344029778MR.jpeg"/>
          <p:cNvPicPr>
            <a:picLocks noChangeAspect="1" noChangeArrowheads="1"/>
          </p:cNvPicPr>
          <p:nvPr/>
        </p:nvPicPr>
        <p:blipFill>
          <a:blip r:embed="rId3" cstate="print"/>
          <a:srcRect/>
          <a:stretch>
            <a:fillRect/>
          </a:stretch>
        </p:blipFill>
        <p:spPr bwMode="auto">
          <a:xfrm>
            <a:off x="609600" y="228600"/>
            <a:ext cx="2286000" cy="969265"/>
          </a:xfrm>
          <a:prstGeom prst="rect">
            <a:avLst/>
          </a:prstGeom>
          <a:noFill/>
        </p:spPr>
      </p:pic>
      <p:sp>
        <p:nvSpPr>
          <p:cNvPr id="5" name="Slide Number Placeholder 4"/>
          <p:cNvSpPr>
            <a:spLocks noGrp="1"/>
          </p:cNvSpPr>
          <p:nvPr>
            <p:ph type="sldNum" sz="quarter" idx="12"/>
          </p:nvPr>
        </p:nvSpPr>
        <p:spPr/>
        <p:txBody>
          <a:bodyPr/>
          <a:lstStyle/>
          <a:p>
            <a:fld id="{DB0FFFA1-E54B-4339-9474-FE525B22919E}" type="slidenum">
              <a:rPr lang="en-US" smtClean="0"/>
              <a:pPr/>
              <a:t>1</a:t>
            </a:fld>
            <a:endParaRPr lang="en-US" dirty="0"/>
          </a:p>
        </p:txBody>
      </p:sp>
      <p:sp>
        <p:nvSpPr>
          <p:cNvPr id="10" name="TextBox 9"/>
          <p:cNvSpPr txBox="1"/>
          <p:nvPr/>
        </p:nvSpPr>
        <p:spPr>
          <a:xfrm>
            <a:off x="6629400" y="1905000"/>
            <a:ext cx="1600200" cy="2031325"/>
          </a:xfrm>
          <a:prstGeom prst="rect">
            <a:avLst/>
          </a:prstGeom>
          <a:noFill/>
        </p:spPr>
        <p:txBody>
          <a:bodyPr wrap="square" rtlCol="0">
            <a:spAutoFit/>
          </a:bodyPr>
          <a:lstStyle/>
          <a:p>
            <a:pPr algn="ctr"/>
            <a:r>
              <a:rPr lang="en-US" dirty="0" smtClean="0">
                <a:solidFill>
                  <a:schemeClr val="tx2">
                    <a:lumMod val="75000"/>
                  </a:schemeClr>
                </a:solidFill>
              </a:rPr>
              <a:t>@ </a:t>
            </a:r>
          </a:p>
          <a:p>
            <a:pPr algn="ctr"/>
            <a:r>
              <a:rPr lang="en-US" dirty="0" smtClean="0">
                <a:solidFill>
                  <a:schemeClr val="tx2">
                    <a:lumMod val="75000"/>
                  </a:schemeClr>
                </a:solidFill>
              </a:rPr>
              <a:t>The HOB</a:t>
            </a:r>
          </a:p>
          <a:p>
            <a:pPr algn="ctr"/>
            <a:r>
              <a:rPr lang="en-US" dirty="0" smtClean="0">
                <a:solidFill>
                  <a:schemeClr val="tx2">
                    <a:lumMod val="75000"/>
                  </a:schemeClr>
                </a:solidFill>
              </a:rPr>
              <a:t>Sunset</a:t>
            </a:r>
          </a:p>
          <a:p>
            <a:pPr algn="ctr"/>
            <a:endParaRPr lang="en-US" dirty="0" smtClean="0">
              <a:solidFill>
                <a:schemeClr val="tx2">
                  <a:lumMod val="75000"/>
                </a:schemeClr>
              </a:solidFill>
            </a:endParaRPr>
          </a:p>
          <a:p>
            <a:pPr algn="ctr"/>
            <a:r>
              <a:rPr lang="en-US" dirty="0" smtClean="0">
                <a:solidFill>
                  <a:schemeClr val="tx2">
                    <a:lumMod val="75000"/>
                  </a:schemeClr>
                </a:solidFill>
              </a:rPr>
              <a:t>May 2, 2013</a:t>
            </a:r>
          </a:p>
          <a:p>
            <a:pPr algn="ctr"/>
            <a:r>
              <a:rPr lang="en-US" dirty="0" smtClean="0">
                <a:solidFill>
                  <a:schemeClr val="tx2">
                    <a:lumMod val="75000"/>
                  </a:schemeClr>
                </a:solidFill>
              </a:rPr>
              <a:t>8:00PM</a:t>
            </a:r>
          </a:p>
          <a:p>
            <a:endParaRPr lang="en-US" b="1" dirty="0">
              <a:solidFill>
                <a:schemeClr val="tx2">
                  <a:lumMod val="75000"/>
                </a:schemeClr>
              </a:solidFill>
            </a:endParaRPr>
          </a:p>
        </p:txBody>
      </p:sp>
      <p:sp>
        <p:nvSpPr>
          <p:cNvPr id="16" name="TextBox 15"/>
          <p:cNvSpPr txBox="1"/>
          <p:nvPr/>
        </p:nvSpPr>
        <p:spPr>
          <a:xfrm>
            <a:off x="1600200" y="1219200"/>
            <a:ext cx="1143000" cy="276999"/>
          </a:xfrm>
          <a:prstGeom prst="rect">
            <a:avLst/>
          </a:prstGeom>
          <a:noFill/>
        </p:spPr>
        <p:txBody>
          <a:bodyPr wrap="square" rtlCol="0">
            <a:spAutoFit/>
          </a:bodyPr>
          <a:lstStyle/>
          <a:p>
            <a:r>
              <a:rPr lang="en-US" sz="1200" b="1" dirty="0" smtClean="0">
                <a:solidFill>
                  <a:schemeClr val="tx2">
                    <a:lumMod val="75000"/>
                  </a:schemeClr>
                </a:solidFill>
                <a:latin typeface="Calibri" pitchFamily="34" charset="0"/>
                <a:cs typeface="Calibri" pitchFamily="34" charset="0"/>
              </a:rPr>
              <a:t>P R E S E N T S:</a:t>
            </a:r>
          </a:p>
        </p:txBody>
      </p:sp>
      <p:sp>
        <p:nvSpPr>
          <p:cNvPr id="21" name="Rectangle 20"/>
          <p:cNvSpPr/>
          <p:nvPr/>
        </p:nvSpPr>
        <p:spPr>
          <a:xfrm>
            <a:off x="381000" y="1676400"/>
            <a:ext cx="6553200" cy="584775"/>
          </a:xfrm>
          <a:prstGeom prst="rect">
            <a:avLst/>
          </a:prstGeom>
        </p:spPr>
        <p:txBody>
          <a:bodyPr wrap="square">
            <a:spAutoFit/>
          </a:bodyPr>
          <a:lstStyle/>
          <a:p>
            <a:pPr algn="ctr"/>
            <a:r>
              <a:rPr lang="en-US" sz="3200" b="1" dirty="0" smtClean="0">
                <a:solidFill>
                  <a:schemeClr val="tx2">
                    <a:lumMod val="75000"/>
                  </a:schemeClr>
                </a:solidFill>
              </a:rPr>
              <a:t>RAMON AYALA</a:t>
            </a:r>
          </a:p>
        </p:txBody>
      </p:sp>
      <p:sp>
        <p:nvSpPr>
          <p:cNvPr id="14" name="TextBox 13"/>
          <p:cNvSpPr txBox="1"/>
          <p:nvPr/>
        </p:nvSpPr>
        <p:spPr>
          <a:xfrm>
            <a:off x="6477000" y="152400"/>
            <a:ext cx="1828800" cy="246221"/>
          </a:xfrm>
          <a:prstGeom prst="rect">
            <a:avLst/>
          </a:prstGeom>
          <a:noFill/>
        </p:spPr>
        <p:txBody>
          <a:bodyPr wrap="square" rtlCol="0">
            <a:spAutoFit/>
          </a:bodyPr>
          <a:lstStyle/>
          <a:p>
            <a:pPr algn="ctr"/>
            <a:r>
              <a:rPr lang="en-US" sz="1000" i="1" dirty="0" smtClean="0">
                <a:solidFill>
                  <a:srgbClr val="FF0000"/>
                </a:solidFill>
              </a:rPr>
              <a:t>RECAP PRESENTATION</a:t>
            </a:r>
            <a:endParaRPr lang="en-US" dirty="0"/>
          </a:p>
        </p:txBody>
      </p:sp>
      <p:sp>
        <p:nvSpPr>
          <p:cNvPr id="15" name="TextBox 14"/>
          <p:cNvSpPr txBox="1"/>
          <p:nvPr/>
        </p:nvSpPr>
        <p:spPr>
          <a:xfrm>
            <a:off x="9677400" y="1905000"/>
            <a:ext cx="381000" cy="381000"/>
          </a:xfrm>
          <a:prstGeom prst="rect">
            <a:avLst/>
          </a:prstGeom>
          <a:noFill/>
        </p:spPr>
        <p:txBody>
          <a:bodyPr wrap="square" rtlCol="0">
            <a:spAutoFit/>
          </a:bodyPr>
          <a:lstStyle/>
          <a:p>
            <a:r>
              <a:rPr lang="en-US" dirty="0" smtClean="0">
                <a:solidFill>
                  <a:schemeClr val="tx2"/>
                </a:solidFill>
              </a:rPr>
              <a:t>&amp;</a:t>
            </a:r>
            <a:endParaRPr lang="en-US" dirty="0">
              <a:solidFill>
                <a:schemeClr val="tx2"/>
              </a:solidFill>
            </a:endParaRPr>
          </a:p>
        </p:txBody>
      </p:sp>
      <p:pic>
        <p:nvPicPr>
          <p:cNvPr id="13317" name="Picture 5" descr="D:\Ramon Ayala HouseofBlues 05_02_13#5900\IMG_7335.jpg"/>
          <p:cNvPicPr>
            <a:picLocks noChangeAspect="1" noChangeArrowheads="1"/>
          </p:cNvPicPr>
          <p:nvPr/>
        </p:nvPicPr>
        <p:blipFill>
          <a:blip r:embed="rId4" cstate="print"/>
          <a:srcRect/>
          <a:stretch>
            <a:fillRect/>
          </a:stretch>
        </p:blipFill>
        <p:spPr bwMode="auto">
          <a:xfrm>
            <a:off x="838200" y="2438400"/>
            <a:ext cx="5410200" cy="3606800"/>
          </a:xfrm>
          <a:prstGeom prst="rect">
            <a:avLst/>
          </a:prstGeom>
          <a:noFill/>
        </p:spPr>
      </p:pic>
      <p:sp>
        <p:nvSpPr>
          <p:cNvPr id="17" name="TextBox 16"/>
          <p:cNvSpPr txBox="1"/>
          <p:nvPr/>
        </p:nvSpPr>
        <p:spPr>
          <a:xfrm>
            <a:off x="2971800" y="838200"/>
            <a:ext cx="3505200" cy="646331"/>
          </a:xfrm>
          <a:prstGeom prst="rect">
            <a:avLst/>
          </a:prstGeom>
          <a:noFill/>
        </p:spPr>
        <p:txBody>
          <a:bodyPr wrap="square" rtlCol="0">
            <a:spAutoFit/>
          </a:bodyPr>
          <a:lstStyle/>
          <a:p>
            <a:pPr algn="just"/>
            <a:r>
              <a:rPr lang="en-US" dirty="0" smtClean="0">
                <a:solidFill>
                  <a:schemeClr val="tx2"/>
                </a:solidFill>
              </a:rPr>
              <a:t>ITS 4</a:t>
            </a:r>
            <a:r>
              <a:rPr lang="en-US" baseline="30000" dirty="0" smtClean="0">
                <a:solidFill>
                  <a:schemeClr val="tx2"/>
                </a:solidFill>
              </a:rPr>
              <a:t>TH</a:t>
            </a:r>
            <a:r>
              <a:rPr lang="en-US" dirty="0" smtClean="0">
                <a:solidFill>
                  <a:schemeClr val="tx2"/>
                </a:solidFill>
              </a:rPr>
              <a:t> PRIVATE CONCERT</a:t>
            </a:r>
          </a:p>
          <a:p>
            <a:pPr algn="ctr"/>
            <a:r>
              <a:rPr lang="en-US" i="1" dirty="0" smtClean="0">
                <a:solidFill>
                  <a:schemeClr val="tx2"/>
                </a:solidFill>
              </a:rPr>
              <a:t>Featuring</a:t>
            </a:r>
            <a:endParaRPr lang="en-US" i="1" dirty="0">
              <a:solidFill>
                <a:schemeClr val="tx2"/>
              </a:solidFill>
            </a:endParaRPr>
          </a:p>
        </p:txBody>
      </p:sp>
      <p:sp>
        <p:nvSpPr>
          <p:cNvPr id="18" name="TextBox 17"/>
          <p:cNvSpPr txBox="1"/>
          <p:nvPr/>
        </p:nvSpPr>
        <p:spPr>
          <a:xfrm>
            <a:off x="6858000" y="3962400"/>
            <a:ext cx="1219200" cy="246221"/>
          </a:xfrm>
          <a:prstGeom prst="rect">
            <a:avLst/>
          </a:prstGeom>
          <a:noFill/>
        </p:spPr>
        <p:txBody>
          <a:bodyPr wrap="square" rtlCol="0">
            <a:spAutoFit/>
          </a:bodyPr>
          <a:lstStyle/>
          <a:p>
            <a:r>
              <a:rPr lang="en-US" sz="1000" dirty="0" smtClean="0">
                <a:solidFill>
                  <a:schemeClr val="tx2"/>
                </a:solidFill>
              </a:rPr>
              <a:t>Sponsored by:</a:t>
            </a:r>
            <a:endParaRPr lang="en-US" sz="1000" dirty="0">
              <a:solidFill>
                <a:schemeClr val="tx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 descr="D:\Ramon Ayala HouseofBlues 05_02_13#5900\IMG_7222.jpg"/>
          <p:cNvPicPr>
            <a:picLocks noChangeAspect="1" noChangeArrowheads="1"/>
          </p:cNvPicPr>
          <p:nvPr/>
        </p:nvPicPr>
        <p:blipFill>
          <a:blip r:embed="rId2" cstate="print"/>
          <a:srcRect/>
          <a:stretch>
            <a:fillRect/>
          </a:stretch>
        </p:blipFill>
        <p:spPr bwMode="auto">
          <a:xfrm>
            <a:off x="609600" y="3581400"/>
            <a:ext cx="4000500" cy="2667000"/>
          </a:xfrm>
          <a:prstGeom prst="rect">
            <a:avLst/>
          </a:prstGeom>
          <a:noFill/>
        </p:spPr>
      </p:pic>
      <p:sp>
        <p:nvSpPr>
          <p:cNvPr id="3" name="Content Placeholder 2"/>
          <p:cNvSpPr>
            <a:spLocks noGrp="1"/>
          </p:cNvSpPr>
          <p:nvPr>
            <p:ph idx="1"/>
          </p:nvPr>
        </p:nvSpPr>
        <p:spPr>
          <a:xfrm>
            <a:off x="5029200" y="1066800"/>
            <a:ext cx="3200400" cy="4876800"/>
          </a:xfrm>
        </p:spPr>
        <p:txBody>
          <a:bodyPr>
            <a:normAutofit fontScale="47500" lnSpcReduction="20000"/>
          </a:bodyPr>
          <a:lstStyle/>
          <a:p>
            <a:pPr>
              <a:buNone/>
            </a:pPr>
            <a:r>
              <a:rPr lang="en-US" sz="4800" b="1" dirty="0" smtClean="0">
                <a:solidFill>
                  <a:schemeClr val="tx2">
                    <a:lumMod val="50000"/>
                  </a:schemeClr>
                </a:solidFill>
                <a:latin typeface="Verdana" pitchFamily="34" charset="0"/>
                <a:ea typeface="Verdana" pitchFamily="34" charset="0"/>
                <a:cs typeface="Verdana" pitchFamily="34" charset="0"/>
              </a:rPr>
              <a:t>	</a:t>
            </a:r>
            <a:r>
              <a:rPr lang="en-US" sz="7200" b="1" dirty="0" smtClean="0">
                <a:solidFill>
                  <a:schemeClr val="tx2">
                    <a:lumMod val="75000"/>
                  </a:schemeClr>
                </a:solidFill>
                <a:ea typeface="Verdana" pitchFamily="34" charset="0"/>
                <a:cs typeface="Verdana" pitchFamily="34" charset="0"/>
              </a:rPr>
              <a:t>The Event:</a:t>
            </a:r>
            <a:r>
              <a:rPr lang="en-US" sz="7200" dirty="0" smtClean="0">
                <a:solidFill>
                  <a:schemeClr val="tx2">
                    <a:lumMod val="75000"/>
                  </a:schemeClr>
                </a:solidFill>
                <a:ea typeface="Verdana" pitchFamily="34" charset="0"/>
                <a:cs typeface="Verdana" pitchFamily="34" charset="0"/>
              </a:rPr>
              <a:t> </a:t>
            </a:r>
          </a:p>
          <a:p>
            <a:pPr>
              <a:buNone/>
            </a:pPr>
            <a:endParaRPr lang="en-US" dirty="0" smtClean="0">
              <a:solidFill>
                <a:schemeClr val="tx2">
                  <a:lumMod val="75000"/>
                </a:schemeClr>
              </a:solidFill>
              <a:latin typeface="Verdana" pitchFamily="34" charset="0"/>
              <a:ea typeface="Verdana" pitchFamily="34" charset="0"/>
              <a:cs typeface="Verdana" pitchFamily="34" charset="0"/>
            </a:endParaRPr>
          </a:p>
          <a:p>
            <a:pPr algn="just">
              <a:lnSpc>
                <a:spcPct val="120000"/>
              </a:lnSpc>
              <a:buFont typeface="Wingdings" pitchFamily="2" charset="2"/>
              <a:buChar char="Ø"/>
            </a:pPr>
            <a:r>
              <a:rPr lang="en-US" sz="3500" dirty="0" smtClean="0">
                <a:solidFill>
                  <a:schemeClr val="tx2">
                    <a:lumMod val="75000"/>
                  </a:schemeClr>
                </a:solidFill>
                <a:latin typeface="Calibri" pitchFamily="34" charset="0"/>
                <a:ea typeface="Verdana" pitchFamily="34" charset="0"/>
                <a:cs typeface="Calibri" pitchFamily="34" charset="0"/>
              </a:rPr>
              <a:t>ACA Marketing produced for 4</a:t>
            </a:r>
            <a:r>
              <a:rPr lang="en-US" sz="3500" baseline="30000" dirty="0" smtClean="0">
                <a:solidFill>
                  <a:schemeClr val="tx2">
                    <a:lumMod val="75000"/>
                  </a:schemeClr>
                </a:solidFill>
                <a:latin typeface="Calibri" pitchFamily="34" charset="0"/>
                <a:ea typeface="Verdana" pitchFamily="34" charset="0"/>
                <a:cs typeface="Calibri" pitchFamily="34" charset="0"/>
              </a:rPr>
              <a:t>th</a:t>
            </a:r>
            <a:r>
              <a:rPr lang="en-US" sz="3500" dirty="0" smtClean="0">
                <a:solidFill>
                  <a:schemeClr val="tx2">
                    <a:lumMod val="75000"/>
                  </a:schemeClr>
                </a:solidFill>
                <a:latin typeface="Calibri" pitchFamily="34" charset="0"/>
                <a:ea typeface="Verdana" pitchFamily="34" charset="0"/>
                <a:cs typeface="Calibri" pitchFamily="34" charset="0"/>
              </a:rPr>
              <a:t> consecutive time a very exclusive and private concert for </a:t>
            </a:r>
            <a:r>
              <a:rPr lang="en-US" sz="3500" b="1" dirty="0" smtClean="0">
                <a:solidFill>
                  <a:schemeClr val="tx2">
                    <a:lumMod val="75000"/>
                  </a:schemeClr>
                </a:solidFill>
                <a:latin typeface="Calibri" pitchFamily="34" charset="0"/>
                <a:ea typeface="Verdana" pitchFamily="34" charset="0"/>
                <a:cs typeface="Calibri" pitchFamily="34" charset="0"/>
              </a:rPr>
              <a:t>CURACAO</a:t>
            </a:r>
          </a:p>
          <a:p>
            <a:pPr algn="just">
              <a:lnSpc>
                <a:spcPct val="120000"/>
              </a:lnSpc>
              <a:buFont typeface="Wingdings" pitchFamily="2" charset="2"/>
              <a:buChar char="Ø"/>
            </a:pPr>
            <a:endParaRPr lang="en-US" sz="3500" b="1" dirty="0" smtClean="0">
              <a:solidFill>
                <a:schemeClr val="tx2">
                  <a:lumMod val="75000"/>
                </a:schemeClr>
              </a:solidFill>
              <a:latin typeface="Calibri" pitchFamily="34" charset="0"/>
              <a:ea typeface="Verdana" pitchFamily="34" charset="0"/>
              <a:cs typeface="Calibri" pitchFamily="34" charset="0"/>
            </a:endParaRPr>
          </a:p>
          <a:p>
            <a:pPr algn="just">
              <a:lnSpc>
                <a:spcPct val="120000"/>
              </a:lnSpc>
              <a:buFont typeface="Wingdings" pitchFamily="2" charset="2"/>
              <a:buChar char="Ø"/>
            </a:pPr>
            <a:r>
              <a:rPr lang="en-US" sz="3500" dirty="0" smtClean="0">
                <a:solidFill>
                  <a:schemeClr val="tx2">
                    <a:lumMod val="75000"/>
                  </a:schemeClr>
                </a:solidFill>
                <a:latin typeface="Calibri" pitchFamily="34" charset="0"/>
                <a:ea typeface="Verdana" pitchFamily="34" charset="0"/>
                <a:cs typeface="Calibri" pitchFamily="34" charset="0"/>
              </a:rPr>
              <a:t>ACA Marketing has secured the </a:t>
            </a:r>
            <a:r>
              <a:rPr lang="en-US" sz="3500" u="sng" dirty="0" smtClean="0">
                <a:solidFill>
                  <a:schemeClr val="tx2">
                    <a:lumMod val="75000"/>
                  </a:schemeClr>
                </a:solidFill>
                <a:latin typeface="Calibri" pitchFamily="34" charset="0"/>
                <a:ea typeface="Verdana" pitchFamily="34" charset="0"/>
                <a:cs typeface="Calibri" pitchFamily="34" charset="0"/>
              </a:rPr>
              <a:t>biggest</a:t>
            </a:r>
            <a:r>
              <a:rPr lang="en-US" sz="3500" dirty="0" smtClean="0">
                <a:solidFill>
                  <a:schemeClr val="tx2">
                    <a:lumMod val="75000"/>
                  </a:schemeClr>
                </a:solidFill>
                <a:latin typeface="Calibri" pitchFamily="34" charset="0"/>
                <a:ea typeface="Verdana" pitchFamily="34" charset="0"/>
                <a:cs typeface="Calibri" pitchFamily="34" charset="0"/>
              </a:rPr>
              <a:t> act in the </a:t>
            </a:r>
            <a:r>
              <a:rPr lang="en-US" sz="3500" dirty="0" err="1" smtClean="0">
                <a:solidFill>
                  <a:schemeClr val="tx2">
                    <a:lumMod val="75000"/>
                  </a:schemeClr>
                </a:solidFill>
                <a:latin typeface="Calibri" pitchFamily="34" charset="0"/>
                <a:ea typeface="Verdana" pitchFamily="34" charset="0"/>
                <a:cs typeface="Calibri" pitchFamily="34" charset="0"/>
              </a:rPr>
              <a:t>Norteño</a:t>
            </a:r>
            <a:r>
              <a:rPr lang="en-US" sz="3500" dirty="0" smtClean="0">
                <a:solidFill>
                  <a:schemeClr val="tx2">
                    <a:lumMod val="75000"/>
                  </a:schemeClr>
                </a:solidFill>
                <a:latin typeface="Calibri" pitchFamily="34" charset="0"/>
                <a:ea typeface="Verdana" pitchFamily="34" charset="0"/>
                <a:cs typeface="Calibri" pitchFamily="34" charset="0"/>
              </a:rPr>
              <a:t> Music genre, “The King of the Accordion”:  </a:t>
            </a:r>
            <a:r>
              <a:rPr lang="en-US" sz="3500" b="1" dirty="0" smtClean="0">
                <a:solidFill>
                  <a:schemeClr val="tx2">
                    <a:lumMod val="75000"/>
                  </a:schemeClr>
                </a:solidFill>
                <a:latin typeface="Calibri" pitchFamily="34" charset="0"/>
                <a:ea typeface="Verdana" pitchFamily="34" charset="0"/>
                <a:cs typeface="Calibri" pitchFamily="34" charset="0"/>
              </a:rPr>
              <a:t>RAMON AYALA</a:t>
            </a:r>
          </a:p>
          <a:p>
            <a:pPr algn="just">
              <a:lnSpc>
                <a:spcPct val="120000"/>
              </a:lnSpc>
              <a:buFont typeface="Wingdings" pitchFamily="2" charset="2"/>
              <a:buChar char="Ø"/>
            </a:pPr>
            <a:endParaRPr lang="en-US" sz="3500" b="1" dirty="0" smtClean="0">
              <a:solidFill>
                <a:schemeClr val="tx2">
                  <a:lumMod val="75000"/>
                </a:schemeClr>
              </a:solidFill>
              <a:latin typeface="Calibri" pitchFamily="34" charset="0"/>
              <a:ea typeface="Verdana" pitchFamily="34" charset="0"/>
              <a:cs typeface="Calibri" pitchFamily="34" charset="0"/>
            </a:endParaRPr>
          </a:p>
          <a:p>
            <a:pPr algn="just">
              <a:lnSpc>
                <a:spcPct val="120000"/>
              </a:lnSpc>
              <a:buFont typeface="Wingdings" pitchFamily="2" charset="2"/>
              <a:buChar char="Ø"/>
            </a:pPr>
            <a:r>
              <a:rPr lang="en-US" sz="3500" dirty="0" smtClean="0">
                <a:solidFill>
                  <a:schemeClr val="tx2">
                    <a:lumMod val="75000"/>
                  </a:schemeClr>
                </a:solidFill>
                <a:latin typeface="Calibri" pitchFamily="34" charset="0"/>
                <a:ea typeface="Verdana" pitchFamily="34" charset="0"/>
                <a:cs typeface="Calibri" pitchFamily="34" charset="0"/>
              </a:rPr>
              <a:t>The event took place at the legendary venue The House of Blues on Sunset strip on May 2, 2013</a:t>
            </a:r>
          </a:p>
          <a:p>
            <a:pPr algn="just">
              <a:lnSpc>
                <a:spcPct val="120000"/>
              </a:lnSpc>
              <a:buFont typeface="Wingdings" pitchFamily="2" charset="2"/>
              <a:buChar char="Ø"/>
            </a:pPr>
            <a:endParaRPr lang="en-US" dirty="0" smtClean="0">
              <a:solidFill>
                <a:schemeClr val="tx2">
                  <a:lumMod val="75000"/>
                </a:schemeClr>
              </a:solidFill>
              <a:latin typeface="Calibri" pitchFamily="34" charset="0"/>
              <a:ea typeface="Verdana" pitchFamily="34" charset="0"/>
              <a:cs typeface="Calibri" pitchFamily="34" charset="0"/>
            </a:endParaRPr>
          </a:p>
          <a:p>
            <a:pPr>
              <a:lnSpc>
                <a:spcPct val="120000"/>
              </a:lnSpc>
              <a:buFont typeface="Wingdings" pitchFamily="2" charset="2"/>
              <a:buChar char="Ø"/>
            </a:pPr>
            <a:endParaRPr lang="en-US" sz="4400" dirty="0">
              <a:solidFill>
                <a:schemeClr val="accent2">
                  <a:lumMod val="50000"/>
                </a:schemeClr>
              </a:solidFill>
              <a:ea typeface="Verdana" pitchFamily="34" charset="0"/>
              <a:cs typeface="Verdana" pitchFamily="34" charset="0"/>
            </a:endParaRPr>
          </a:p>
        </p:txBody>
      </p:sp>
      <p:sp>
        <p:nvSpPr>
          <p:cNvPr id="4" name="Slide Number Placeholder 3"/>
          <p:cNvSpPr>
            <a:spLocks noGrp="1"/>
          </p:cNvSpPr>
          <p:nvPr>
            <p:ph type="sldNum" sz="quarter" idx="12"/>
          </p:nvPr>
        </p:nvSpPr>
        <p:spPr>
          <a:xfrm>
            <a:off x="6934200" y="6096000"/>
            <a:ext cx="1219200" cy="365125"/>
          </a:xfrm>
        </p:spPr>
        <p:txBody>
          <a:bodyPr/>
          <a:lstStyle/>
          <a:p>
            <a:fld id="{DB0FFFA1-E54B-4339-9474-FE525B22919E}" type="slidenum">
              <a:rPr lang="en-US" smtClean="0"/>
              <a:pPr/>
              <a:t>2</a:t>
            </a:fld>
            <a:endParaRPr lang="en-US" dirty="0"/>
          </a:p>
        </p:txBody>
      </p:sp>
      <p:pic>
        <p:nvPicPr>
          <p:cNvPr id="9" name="Picture 2" descr="http://doslives.com/wp-content/uploads/2012/08/20120803213618ENPRNPRN-CURACAO-COMPANY-LOGO-B-1y-1344029778MR.jpeg"/>
          <p:cNvPicPr>
            <a:picLocks noChangeAspect="1" noChangeArrowheads="1"/>
          </p:cNvPicPr>
          <p:nvPr/>
        </p:nvPicPr>
        <p:blipFill>
          <a:blip r:embed="rId3" cstate="print"/>
          <a:srcRect/>
          <a:stretch>
            <a:fillRect/>
          </a:stretch>
        </p:blipFill>
        <p:spPr bwMode="auto">
          <a:xfrm>
            <a:off x="457200" y="228600"/>
            <a:ext cx="2286000" cy="969265"/>
          </a:xfrm>
          <a:prstGeom prst="rect">
            <a:avLst/>
          </a:prstGeom>
          <a:noFill/>
        </p:spPr>
      </p:pic>
      <p:pic>
        <p:nvPicPr>
          <p:cNvPr id="12289" name="Picture 1" descr="D:\Ramon Ayala HouseofBlues 05_02_13#5900\IMG_7338.jpg"/>
          <p:cNvPicPr>
            <a:picLocks noChangeAspect="1" noChangeArrowheads="1"/>
          </p:cNvPicPr>
          <p:nvPr/>
        </p:nvPicPr>
        <p:blipFill>
          <a:blip r:embed="rId4" cstate="print"/>
          <a:srcRect/>
          <a:stretch>
            <a:fillRect/>
          </a:stretch>
        </p:blipFill>
        <p:spPr bwMode="auto">
          <a:xfrm>
            <a:off x="1219200" y="1371600"/>
            <a:ext cx="3657600" cy="24384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3" descr="D:\Ramon Ayala HouseofBlues 05_02_13#5900\IMG_7274.jpg"/>
          <p:cNvPicPr>
            <a:picLocks noChangeAspect="1" noChangeArrowheads="1"/>
          </p:cNvPicPr>
          <p:nvPr/>
        </p:nvPicPr>
        <p:blipFill>
          <a:blip r:embed="rId2" cstate="print"/>
          <a:srcRect/>
          <a:stretch>
            <a:fillRect/>
          </a:stretch>
        </p:blipFill>
        <p:spPr bwMode="auto">
          <a:xfrm>
            <a:off x="3733800" y="3733800"/>
            <a:ext cx="3771900" cy="2514600"/>
          </a:xfrm>
          <a:prstGeom prst="rect">
            <a:avLst/>
          </a:prstGeom>
          <a:noFill/>
        </p:spPr>
      </p:pic>
      <p:sp>
        <p:nvSpPr>
          <p:cNvPr id="8" name="Title 7"/>
          <p:cNvSpPr>
            <a:spLocks noGrp="1"/>
          </p:cNvSpPr>
          <p:nvPr>
            <p:ph type="ctrTitle"/>
          </p:nvPr>
        </p:nvSpPr>
        <p:spPr>
          <a:xfrm>
            <a:off x="2819400" y="381000"/>
            <a:ext cx="5867400" cy="1295400"/>
          </a:xfrm>
        </p:spPr>
        <p:txBody>
          <a:bodyPr/>
          <a:lstStyle/>
          <a:p>
            <a:r>
              <a:rPr lang="en-US" dirty="0" smtClean="0"/>
              <a:t>Who is            ?</a:t>
            </a:r>
            <a:endParaRPr lang="en-US" dirty="0"/>
          </a:p>
        </p:txBody>
      </p:sp>
      <p:sp>
        <p:nvSpPr>
          <p:cNvPr id="9" name="Subtitle 8"/>
          <p:cNvSpPr>
            <a:spLocks noGrp="1"/>
          </p:cNvSpPr>
          <p:nvPr>
            <p:ph type="subTitle" idx="1"/>
          </p:nvPr>
        </p:nvSpPr>
        <p:spPr>
          <a:xfrm>
            <a:off x="533400" y="1752600"/>
            <a:ext cx="3352800" cy="4343400"/>
          </a:xfrm>
        </p:spPr>
        <p:txBody>
          <a:bodyPr>
            <a:normAutofit lnSpcReduction="10000"/>
          </a:bodyPr>
          <a:lstStyle/>
          <a:p>
            <a:pPr algn="l">
              <a:lnSpc>
                <a:spcPct val="160000"/>
              </a:lnSpc>
              <a:buFont typeface="Wingdings" pitchFamily="2" charset="2"/>
              <a:buChar char="Ø"/>
            </a:pPr>
            <a:r>
              <a:rPr lang="en-US" sz="1700" dirty="0" smtClean="0">
                <a:solidFill>
                  <a:schemeClr val="accent2">
                    <a:lumMod val="50000"/>
                  </a:schemeClr>
                </a:solidFill>
                <a:latin typeface="Calibri" pitchFamily="34" charset="0"/>
              </a:rPr>
              <a:t>  Sold over 50 million records</a:t>
            </a:r>
            <a:endParaRPr lang="en-US" sz="1700" dirty="0" smtClean="0">
              <a:solidFill>
                <a:schemeClr val="accent2">
                  <a:lumMod val="50000"/>
                </a:schemeClr>
              </a:solidFill>
              <a:latin typeface="Calibri" pitchFamily="34" charset="0"/>
              <a:ea typeface="Verdana" pitchFamily="34" charset="0"/>
              <a:cs typeface="Verdana" pitchFamily="34" charset="0"/>
            </a:endParaRPr>
          </a:p>
          <a:p>
            <a:pPr algn="l">
              <a:lnSpc>
                <a:spcPct val="160000"/>
              </a:lnSpc>
              <a:buFont typeface="Wingdings" pitchFamily="2" charset="2"/>
              <a:buChar char="Ø"/>
            </a:pPr>
            <a:r>
              <a:rPr lang="en-US" sz="1700" dirty="0" smtClean="0">
                <a:solidFill>
                  <a:schemeClr val="accent2">
                    <a:lumMod val="50000"/>
                  </a:schemeClr>
                </a:solidFill>
                <a:latin typeface="Calibri" pitchFamily="34" charset="0"/>
              </a:rPr>
              <a:t>  Released 107 albums</a:t>
            </a:r>
          </a:p>
          <a:p>
            <a:pPr algn="l">
              <a:lnSpc>
                <a:spcPct val="160000"/>
              </a:lnSpc>
              <a:buFont typeface="Wingdings" pitchFamily="2" charset="2"/>
              <a:buChar char="Ø"/>
            </a:pPr>
            <a:r>
              <a:rPr lang="en-US" sz="1700" dirty="0" smtClean="0">
                <a:solidFill>
                  <a:schemeClr val="accent2">
                    <a:lumMod val="50000"/>
                  </a:schemeClr>
                </a:solidFill>
                <a:latin typeface="Calibri" pitchFamily="34" charset="0"/>
              </a:rPr>
              <a:t>  Recorded over 1,000 songs</a:t>
            </a:r>
          </a:p>
          <a:p>
            <a:pPr algn="l">
              <a:lnSpc>
                <a:spcPct val="160000"/>
              </a:lnSpc>
              <a:buFont typeface="Wingdings" pitchFamily="2" charset="2"/>
              <a:buChar char="Ø"/>
            </a:pPr>
            <a:r>
              <a:rPr lang="en-US" sz="1700" dirty="0" smtClean="0">
                <a:solidFill>
                  <a:schemeClr val="accent2">
                    <a:lumMod val="50000"/>
                  </a:schemeClr>
                </a:solidFill>
                <a:latin typeface="Calibri" pitchFamily="34" charset="0"/>
              </a:rPr>
              <a:t>  Sold millions of concert tickets</a:t>
            </a:r>
          </a:p>
          <a:p>
            <a:pPr algn="l">
              <a:lnSpc>
                <a:spcPct val="160000"/>
              </a:lnSpc>
              <a:buFont typeface="Wingdings" pitchFamily="2" charset="2"/>
              <a:buChar char="Ø"/>
            </a:pPr>
            <a:r>
              <a:rPr lang="en-US" sz="1700" dirty="0" smtClean="0">
                <a:solidFill>
                  <a:schemeClr val="accent2">
                    <a:lumMod val="50000"/>
                  </a:schemeClr>
                </a:solidFill>
                <a:latin typeface="Calibri" pitchFamily="34" charset="0"/>
              </a:rPr>
              <a:t> 2 Grammy awards </a:t>
            </a:r>
          </a:p>
          <a:p>
            <a:pPr algn="l">
              <a:lnSpc>
                <a:spcPct val="160000"/>
              </a:lnSpc>
              <a:buFont typeface="Wingdings" pitchFamily="2" charset="2"/>
              <a:buChar char="Ø"/>
            </a:pPr>
            <a:r>
              <a:rPr lang="en-US" sz="1700" dirty="0" smtClean="0">
                <a:solidFill>
                  <a:schemeClr val="accent2">
                    <a:lumMod val="50000"/>
                  </a:schemeClr>
                </a:solidFill>
                <a:latin typeface="Calibri" pitchFamily="34" charset="0"/>
              </a:rPr>
              <a:t>2 Latin Grammy Awards </a:t>
            </a:r>
          </a:p>
          <a:p>
            <a:pPr algn="l">
              <a:lnSpc>
                <a:spcPct val="160000"/>
              </a:lnSpc>
              <a:buFont typeface="Wingdings" pitchFamily="2" charset="2"/>
              <a:buChar char="Ø"/>
            </a:pPr>
            <a:r>
              <a:rPr lang="en-US" sz="1700" dirty="0" smtClean="0">
                <a:solidFill>
                  <a:schemeClr val="accent2">
                    <a:lumMod val="50000"/>
                  </a:schemeClr>
                </a:solidFill>
                <a:latin typeface="Calibri" pitchFamily="34" charset="0"/>
                <a:ea typeface="Verdana" pitchFamily="34" charset="0"/>
                <a:cs typeface="Verdana" pitchFamily="34" charset="0"/>
              </a:rPr>
              <a:t>  Millions of searches on Goggle monthly</a:t>
            </a:r>
          </a:p>
          <a:p>
            <a:pPr algn="l">
              <a:lnSpc>
                <a:spcPct val="160000"/>
              </a:lnSpc>
              <a:buFont typeface="Wingdings" pitchFamily="2" charset="2"/>
              <a:buChar char="Ø"/>
            </a:pPr>
            <a:r>
              <a:rPr lang="en-US" sz="1700" dirty="0" smtClean="0">
                <a:solidFill>
                  <a:schemeClr val="accent2">
                    <a:lumMod val="50000"/>
                  </a:schemeClr>
                </a:solidFill>
                <a:latin typeface="Calibri" pitchFamily="34" charset="0"/>
              </a:rPr>
              <a:t>  Presented with the Keys to the City of Coachella, CA</a:t>
            </a:r>
            <a:endParaRPr lang="en-US" sz="2800" dirty="0" smtClean="0">
              <a:solidFill>
                <a:schemeClr val="accent2">
                  <a:lumMod val="50000"/>
                </a:schemeClr>
              </a:solidFill>
              <a:latin typeface="Calibri" pitchFamily="34" charset="0"/>
              <a:ea typeface="Verdana" pitchFamily="34" charset="0"/>
              <a:cs typeface="Verdana" pitchFamily="34" charset="0"/>
            </a:endParaRPr>
          </a:p>
          <a:p>
            <a:pPr algn="l"/>
            <a:endParaRPr lang="en-US" sz="2400" dirty="0"/>
          </a:p>
        </p:txBody>
      </p:sp>
      <p:sp>
        <p:nvSpPr>
          <p:cNvPr id="4" name="Slide Number Placeholder 3"/>
          <p:cNvSpPr>
            <a:spLocks noGrp="1"/>
          </p:cNvSpPr>
          <p:nvPr>
            <p:ph type="sldNum" sz="quarter" idx="12"/>
          </p:nvPr>
        </p:nvSpPr>
        <p:spPr/>
        <p:txBody>
          <a:bodyPr/>
          <a:lstStyle/>
          <a:p>
            <a:fld id="{DB0FFFA1-E54B-4339-9474-FE525B22919E}" type="slidenum">
              <a:rPr lang="en-US" smtClean="0"/>
              <a:pPr/>
              <a:t>3</a:t>
            </a:fld>
            <a:endParaRPr lang="en-US" dirty="0"/>
          </a:p>
        </p:txBody>
      </p:sp>
      <p:sp>
        <p:nvSpPr>
          <p:cNvPr id="11" name="Rectangle 10"/>
          <p:cNvSpPr/>
          <p:nvPr/>
        </p:nvSpPr>
        <p:spPr>
          <a:xfrm>
            <a:off x="990600" y="1066800"/>
            <a:ext cx="1234633" cy="230832"/>
          </a:xfrm>
          <a:prstGeom prst="rect">
            <a:avLst/>
          </a:prstGeom>
        </p:spPr>
        <p:txBody>
          <a:bodyPr wrap="none">
            <a:spAutoFit/>
          </a:bodyPr>
          <a:lstStyle/>
          <a:p>
            <a:pPr algn="ctr"/>
            <a:r>
              <a:rPr lang="en-US" sz="900" i="1" dirty="0" smtClean="0">
                <a:solidFill>
                  <a:srgbClr val="FF0000"/>
                </a:solidFill>
              </a:rPr>
              <a:t>RECAP PRESENTATION</a:t>
            </a:r>
            <a:endParaRPr lang="en-US" sz="900" dirty="0"/>
          </a:p>
        </p:txBody>
      </p:sp>
      <p:pic>
        <p:nvPicPr>
          <p:cNvPr id="13" name="Picture 12" descr="RAMON_AYALA_Logo2.jpg"/>
          <p:cNvPicPr>
            <a:picLocks noChangeAspect="1"/>
          </p:cNvPicPr>
          <p:nvPr/>
        </p:nvPicPr>
        <p:blipFill>
          <a:blip r:embed="rId3" cstate="print"/>
          <a:stretch>
            <a:fillRect/>
          </a:stretch>
        </p:blipFill>
        <p:spPr>
          <a:xfrm>
            <a:off x="5943600" y="603910"/>
            <a:ext cx="1295400" cy="696062"/>
          </a:xfrm>
          <a:prstGeom prst="rect">
            <a:avLst/>
          </a:prstGeom>
        </p:spPr>
      </p:pic>
      <p:pic>
        <p:nvPicPr>
          <p:cNvPr id="14" name="Picture 4" descr="D:\Ramon Ayala HouseofBlues 05_02_13#5900\IMG_7242.jpg"/>
          <p:cNvPicPr>
            <a:picLocks noChangeAspect="1" noChangeArrowheads="1"/>
          </p:cNvPicPr>
          <p:nvPr/>
        </p:nvPicPr>
        <p:blipFill>
          <a:blip r:embed="rId4" cstate="print"/>
          <a:srcRect/>
          <a:stretch>
            <a:fillRect/>
          </a:stretch>
        </p:blipFill>
        <p:spPr bwMode="auto">
          <a:xfrm>
            <a:off x="4343400" y="1447800"/>
            <a:ext cx="3657600" cy="24384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a:xfrm>
            <a:off x="3962400" y="1295400"/>
            <a:ext cx="4419600" cy="4876800"/>
          </a:xfrm>
        </p:spPr>
        <p:txBody>
          <a:bodyPr>
            <a:normAutofit/>
          </a:bodyPr>
          <a:lstStyle/>
          <a:p>
            <a:pPr algn="l">
              <a:buNone/>
            </a:pPr>
            <a:r>
              <a:rPr lang="en-US" sz="1100" b="1" dirty="0" smtClean="0">
                <a:solidFill>
                  <a:schemeClr val="tx2">
                    <a:lumMod val="50000"/>
                  </a:schemeClr>
                </a:solidFill>
                <a:latin typeface="Verdana" pitchFamily="34" charset="0"/>
                <a:ea typeface="Verdana" pitchFamily="34" charset="0"/>
                <a:cs typeface="Verdana" pitchFamily="34" charset="0"/>
              </a:rPr>
              <a:t>	</a:t>
            </a:r>
            <a:r>
              <a:rPr lang="en-US" sz="1600" b="1" dirty="0" smtClean="0">
                <a:solidFill>
                  <a:schemeClr val="tx2">
                    <a:lumMod val="75000"/>
                  </a:schemeClr>
                </a:solidFill>
                <a:latin typeface="Calibri" pitchFamily="34" charset="0"/>
                <a:ea typeface="Verdana" pitchFamily="34" charset="0"/>
                <a:cs typeface="Calibri" pitchFamily="34" charset="0"/>
              </a:rPr>
              <a:t>The Goal - Our Partnership :</a:t>
            </a:r>
          </a:p>
          <a:p>
            <a:pPr algn="l">
              <a:buNone/>
            </a:pPr>
            <a:endParaRPr lang="en-US" sz="1100" dirty="0" smtClean="0">
              <a:solidFill>
                <a:schemeClr val="tx2">
                  <a:lumMod val="75000"/>
                </a:schemeClr>
              </a:solidFill>
              <a:latin typeface="Calibri" pitchFamily="34" charset="0"/>
              <a:ea typeface="Verdana" pitchFamily="34" charset="0"/>
              <a:cs typeface="Calibri" pitchFamily="34" charset="0"/>
            </a:endParaRPr>
          </a:p>
          <a:p>
            <a:pPr algn="just">
              <a:buFont typeface="Wingdings" pitchFamily="2" charset="2"/>
              <a:buChar char="Ø"/>
            </a:pPr>
            <a:r>
              <a:rPr lang="en-US" sz="1500" dirty="0" smtClean="0">
                <a:solidFill>
                  <a:schemeClr val="tx2">
                    <a:lumMod val="75000"/>
                  </a:schemeClr>
                </a:solidFill>
                <a:latin typeface="Calibri" pitchFamily="34" charset="0"/>
                <a:ea typeface="Verdana" pitchFamily="34" charset="0"/>
                <a:cs typeface="Calibri" pitchFamily="34" charset="0"/>
              </a:rPr>
              <a:t>To drive traffic to Curacao stores by offering the opportunity to win tickets to this private event with this special promotion.</a:t>
            </a:r>
          </a:p>
          <a:p>
            <a:pPr algn="just">
              <a:buFont typeface="Wingdings" pitchFamily="2" charset="2"/>
              <a:buChar char="Ø"/>
            </a:pPr>
            <a:endParaRPr lang="en-US" sz="1500" dirty="0" smtClean="0">
              <a:solidFill>
                <a:schemeClr val="tx2">
                  <a:lumMod val="75000"/>
                </a:schemeClr>
              </a:solidFill>
              <a:latin typeface="Calibri" pitchFamily="34" charset="0"/>
              <a:ea typeface="Verdana" pitchFamily="34" charset="0"/>
              <a:cs typeface="Calibri" pitchFamily="34" charset="0"/>
            </a:endParaRPr>
          </a:p>
          <a:p>
            <a:pPr algn="just">
              <a:buFont typeface="Wingdings" pitchFamily="2" charset="2"/>
              <a:buChar char="Ø"/>
            </a:pPr>
            <a:r>
              <a:rPr lang="en-US" sz="1500" dirty="0" smtClean="0">
                <a:solidFill>
                  <a:schemeClr val="tx2">
                    <a:lumMod val="75000"/>
                  </a:schemeClr>
                </a:solidFill>
                <a:latin typeface="Calibri" pitchFamily="34" charset="0"/>
                <a:ea typeface="Verdana" pitchFamily="34" charset="0"/>
                <a:cs typeface="Calibri" pitchFamily="34" charset="0"/>
              </a:rPr>
              <a:t>To help Curacao sign new customers using concert tickets as an incentive </a:t>
            </a:r>
          </a:p>
          <a:p>
            <a:pPr algn="just">
              <a:buFont typeface="Wingdings" pitchFamily="2" charset="2"/>
              <a:buChar char="Ø"/>
            </a:pPr>
            <a:endParaRPr lang="en-US" sz="1500" dirty="0" smtClean="0">
              <a:solidFill>
                <a:schemeClr val="tx2">
                  <a:lumMod val="75000"/>
                </a:schemeClr>
              </a:solidFill>
              <a:latin typeface="Calibri" pitchFamily="34" charset="0"/>
              <a:ea typeface="Verdana" pitchFamily="34" charset="0"/>
              <a:cs typeface="Calibri" pitchFamily="34" charset="0"/>
            </a:endParaRPr>
          </a:p>
          <a:p>
            <a:pPr lvl="0" algn="just">
              <a:buFont typeface="Wingdings" pitchFamily="2" charset="2"/>
              <a:buChar char="Ø"/>
            </a:pPr>
            <a:r>
              <a:rPr lang="en-US" sz="1500" dirty="0" smtClean="0">
                <a:solidFill>
                  <a:schemeClr val="tx2">
                    <a:lumMod val="75000"/>
                  </a:schemeClr>
                </a:solidFill>
                <a:latin typeface="Calibri" pitchFamily="34" charset="0"/>
                <a:ea typeface="Verdana" pitchFamily="34" charset="0"/>
                <a:cs typeface="Calibri" pitchFamily="34" charset="0"/>
              </a:rPr>
              <a:t>To continue the Concert Series establishing </a:t>
            </a:r>
            <a:r>
              <a:rPr lang="en-US" sz="1500" b="1" dirty="0" smtClean="0">
                <a:solidFill>
                  <a:schemeClr val="tx2">
                    <a:lumMod val="75000"/>
                  </a:schemeClr>
                </a:solidFill>
                <a:latin typeface="Calibri" pitchFamily="34" charset="0"/>
                <a:ea typeface="Verdana" pitchFamily="34" charset="0"/>
                <a:cs typeface="Calibri" pitchFamily="34" charset="0"/>
              </a:rPr>
              <a:t>Curacao</a:t>
            </a:r>
            <a:r>
              <a:rPr lang="en-US" sz="1500" dirty="0" smtClean="0">
                <a:solidFill>
                  <a:schemeClr val="tx2">
                    <a:lumMod val="75000"/>
                  </a:schemeClr>
                </a:solidFill>
                <a:latin typeface="Calibri" pitchFamily="34" charset="0"/>
                <a:ea typeface="Verdana" pitchFamily="34" charset="0"/>
                <a:cs typeface="Calibri" pitchFamily="34" charset="0"/>
              </a:rPr>
              <a:t> presence with the Latin Community in both first and second generation.</a:t>
            </a:r>
          </a:p>
          <a:p>
            <a:pPr lvl="0" algn="just">
              <a:buFont typeface="Wingdings" pitchFamily="2" charset="2"/>
              <a:buChar char="Ø"/>
            </a:pPr>
            <a:endParaRPr lang="en-US" sz="1500" dirty="0" smtClean="0">
              <a:solidFill>
                <a:schemeClr val="tx2">
                  <a:lumMod val="75000"/>
                </a:schemeClr>
              </a:solidFill>
              <a:latin typeface="Calibri" pitchFamily="34" charset="0"/>
              <a:ea typeface="Verdana" pitchFamily="34" charset="0"/>
              <a:cs typeface="Calibri" pitchFamily="34" charset="0"/>
            </a:endParaRPr>
          </a:p>
          <a:p>
            <a:pPr lvl="0" algn="just">
              <a:buFont typeface="Wingdings" pitchFamily="2" charset="2"/>
              <a:buChar char="Ø"/>
            </a:pPr>
            <a:r>
              <a:rPr lang="en-US" sz="1500" dirty="0" smtClean="0">
                <a:solidFill>
                  <a:schemeClr val="tx2">
                    <a:lumMod val="75000"/>
                  </a:schemeClr>
                </a:solidFill>
                <a:latin typeface="Calibri" pitchFamily="34" charset="0"/>
                <a:ea typeface="Verdana" pitchFamily="34" charset="0"/>
                <a:cs typeface="Calibri" pitchFamily="34" charset="0"/>
              </a:rPr>
              <a:t>To increase sales with new customers by giving them the opportunity to use their new Curacao credit card</a:t>
            </a:r>
          </a:p>
          <a:p>
            <a:pPr lvl="0" algn="just">
              <a:buFont typeface="Wingdings" pitchFamily="2" charset="2"/>
              <a:buChar char="Ø"/>
            </a:pPr>
            <a:endParaRPr lang="en-US" sz="1500" dirty="0" smtClean="0">
              <a:solidFill>
                <a:schemeClr val="tx2">
                  <a:lumMod val="75000"/>
                </a:schemeClr>
              </a:solidFill>
              <a:latin typeface="Calibri" pitchFamily="34" charset="0"/>
              <a:ea typeface="Verdana" pitchFamily="34" charset="0"/>
              <a:cs typeface="Calibri" pitchFamily="34" charset="0"/>
            </a:endParaRPr>
          </a:p>
          <a:p>
            <a:pPr lvl="0" algn="just">
              <a:buFont typeface="Wingdings" pitchFamily="2" charset="2"/>
              <a:buChar char="Ø"/>
            </a:pPr>
            <a:r>
              <a:rPr lang="en-US" sz="1500" dirty="0" smtClean="0">
                <a:solidFill>
                  <a:schemeClr val="tx2">
                    <a:lumMod val="75000"/>
                  </a:schemeClr>
                </a:solidFill>
                <a:latin typeface="Calibri" pitchFamily="34" charset="0"/>
                <a:ea typeface="Verdana" pitchFamily="34" charset="0"/>
                <a:cs typeface="Calibri" pitchFamily="34" charset="0"/>
              </a:rPr>
              <a:t>To present &amp; promote </a:t>
            </a:r>
            <a:r>
              <a:rPr lang="en-US" sz="1500" b="1" dirty="0" smtClean="0">
                <a:solidFill>
                  <a:schemeClr val="tx2">
                    <a:lumMod val="75000"/>
                  </a:schemeClr>
                </a:solidFill>
                <a:latin typeface="Calibri" pitchFamily="34" charset="0"/>
                <a:ea typeface="Verdana" pitchFamily="34" charset="0"/>
                <a:cs typeface="Calibri" pitchFamily="34" charset="0"/>
              </a:rPr>
              <a:t>SAMSUNG</a:t>
            </a:r>
            <a:r>
              <a:rPr lang="en-US" sz="1500" dirty="0" smtClean="0">
                <a:solidFill>
                  <a:schemeClr val="tx2">
                    <a:lumMod val="75000"/>
                  </a:schemeClr>
                </a:solidFill>
                <a:latin typeface="Calibri" pitchFamily="34" charset="0"/>
                <a:ea typeface="Verdana" pitchFamily="34" charset="0"/>
                <a:cs typeface="Calibri" pitchFamily="34" charset="0"/>
              </a:rPr>
              <a:t>’s newest products</a:t>
            </a:r>
          </a:p>
        </p:txBody>
      </p:sp>
      <p:sp>
        <p:nvSpPr>
          <p:cNvPr id="4" name="Slide Number Placeholder 3"/>
          <p:cNvSpPr>
            <a:spLocks noGrp="1"/>
          </p:cNvSpPr>
          <p:nvPr>
            <p:ph type="sldNum" sz="quarter" idx="12"/>
          </p:nvPr>
        </p:nvSpPr>
        <p:spPr/>
        <p:txBody>
          <a:bodyPr/>
          <a:lstStyle/>
          <a:p>
            <a:fld id="{DB0FFFA1-E54B-4339-9474-FE525B22919E}" type="slidenum">
              <a:rPr lang="en-US" smtClean="0"/>
              <a:pPr/>
              <a:t>4</a:t>
            </a:fld>
            <a:endParaRPr lang="en-US" dirty="0"/>
          </a:p>
        </p:txBody>
      </p:sp>
      <p:pic>
        <p:nvPicPr>
          <p:cNvPr id="8" name="Picture 2" descr="http://doslives.com/wp-content/uploads/2012/08/20120803213618ENPRNPRN-CURACAO-COMPANY-LOGO-B-1y-1344029778MR.jpeg"/>
          <p:cNvPicPr>
            <a:picLocks noChangeAspect="1" noChangeArrowheads="1"/>
          </p:cNvPicPr>
          <p:nvPr/>
        </p:nvPicPr>
        <p:blipFill>
          <a:blip r:embed="rId2" cstate="print"/>
          <a:srcRect/>
          <a:stretch>
            <a:fillRect/>
          </a:stretch>
        </p:blipFill>
        <p:spPr bwMode="auto">
          <a:xfrm>
            <a:off x="533400" y="228600"/>
            <a:ext cx="2286000" cy="969265"/>
          </a:xfrm>
          <a:prstGeom prst="rect">
            <a:avLst/>
          </a:prstGeom>
          <a:noFill/>
        </p:spPr>
      </p:pic>
      <p:pic>
        <p:nvPicPr>
          <p:cNvPr id="9" name="Picture 8" descr="RamonAyala-4.9.13-5.5x8.5.jpg"/>
          <p:cNvPicPr>
            <a:picLocks noChangeAspect="1"/>
          </p:cNvPicPr>
          <p:nvPr/>
        </p:nvPicPr>
        <p:blipFill>
          <a:blip r:embed="rId3" cstate="print"/>
          <a:stretch>
            <a:fillRect/>
          </a:stretch>
        </p:blipFill>
        <p:spPr>
          <a:xfrm>
            <a:off x="574430" y="1295400"/>
            <a:ext cx="3200400" cy="4946072"/>
          </a:xfrm>
          <a:prstGeom prst="rect">
            <a:avLst/>
          </a:prstGeom>
        </p:spPr>
      </p:pic>
      <p:pic>
        <p:nvPicPr>
          <p:cNvPr id="10" name="Picture 4" descr="http://t0.gstatic.com/images?q=tbn:ANd9GcQBRWRY_noMTWoy43NqUOiA1hPO4bz2Pn4Q7o2j9PXDhDJULsY29w"/>
          <p:cNvPicPr>
            <a:picLocks noChangeAspect="1" noChangeArrowheads="1"/>
          </p:cNvPicPr>
          <p:nvPr/>
        </p:nvPicPr>
        <p:blipFill>
          <a:blip r:embed="rId4" cstate="print"/>
          <a:srcRect/>
          <a:stretch>
            <a:fillRect/>
          </a:stretch>
        </p:blipFill>
        <p:spPr bwMode="auto">
          <a:xfrm>
            <a:off x="6400800" y="304800"/>
            <a:ext cx="1752600" cy="788765"/>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143000"/>
            <a:ext cx="4495800" cy="2286000"/>
          </a:xfrm>
        </p:spPr>
        <p:txBody>
          <a:bodyPr>
            <a:normAutofit/>
          </a:bodyPr>
          <a:lstStyle/>
          <a:p>
            <a:pPr>
              <a:buNone/>
            </a:pPr>
            <a:r>
              <a:rPr lang="en-US" sz="1400" b="1" dirty="0" smtClean="0">
                <a:solidFill>
                  <a:schemeClr val="tx2">
                    <a:lumMod val="50000"/>
                  </a:schemeClr>
                </a:solidFill>
                <a:latin typeface="Verdana" pitchFamily="34" charset="0"/>
                <a:ea typeface="Verdana" pitchFamily="34" charset="0"/>
                <a:cs typeface="Verdana" pitchFamily="34" charset="0"/>
              </a:rPr>
              <a:t>	</a:t>
            </a:r>
            <a:r>
              <a:rPr lang="en-US" sz="1400" b="1" dirty="0" smtClean="0">
                <a:solidFill>
                  <a:schemeClr val="tx2"/>
                </a:solidFill>
                <a:latin typeface="Calibri" pitchFamily="34" charset="0"/>
                <a:ea typeface="Verdana" pitchFamily="34" charset="0"/>
                <a:cs typeface="Calibri" pitchFamily="34" charset="0"/>
              </a:rPr>
              <a:t>Benefits: </a:t>
            </a:r>
            <a:r>
              <a:rPr lang="en-US" sz="800" b="1" dirty="0" smtClean="0">
                <a:solidFill>
                  <a:schemeClr val="tx2"/>
                </a:solidFill>
                <a:latin typeface="Calibri" pitchFamily="34" charset="0"/>
                <a:ea typeface="Verdana" pitchFamily="34" charset="0"/>
                <a:cs typeface="Calibri" pitchFamily="34" charset="0"/>
              </a:rPr>
              <a:t>	</a:t>
            </a:r>
          </a:p>
          <a:p>
            <a:pPr>
              <a:buFont typeface="Wingdings" pitchFamily="2" charset="2"/>
              <a:buChar char="Ø"/>
            </a:pPr>
            <a:r>
              <a:rPr lang="en-US" sz="1100" b="1" dirty="0" smtClean="0">
                <a:solidFill>
                  <a:schemeClr val="tx2"/>
                </a:solidFill>
                <a:latin typeface="Calibri" pitchFamily="34" charset="0"/>
                <a:ea typeface="Verdana" pitchFamily="34" charset="0"/>
                <a:cs typeface="Calibri" pitchFamily="34" charset="0"/>
              </a:rPr>
              <a:t>Curacao </a:t>
            </a:r>
            <a:r>
              <a:rPr lang="en-US" sz="1100" dirty="0" smtClean="0">
                <a:solidFill>
                  <a:schemeClr val="tx2"/>
                </a:solidFill>
                <a:latin typeface="Calibri" pitchFamily="34" charset="0"/>
                <a:ea typeface="Verdana" pitchFamily="34" charset="0"/>
                <a:cs typeface="Calibri" pitchFamily="34" charset="0"/>
              </a:rPr>
              <a:t>continues to bring the hottest concerts in town!</a:t>
            </a:r>
          </a:p>
          <a:p>
            <a:pPr>
              <a:buFont typeface="Wingdings" pitchFamily="2" charset="2"/>
              <a:buChar char="Ø"/>
            </a:pPr>
            <a:r>
              <a:rPr lang="en-US" sz="1100" b="1" dirty="0" smtClean="0">
                <a:solidFill>
                  <a:schemeClr val="tx2"/>
                </a:solidFill>
                <a:latin typeface="Calibri" pitchFamily="34" charset="0"/>
                <a:ea typeface="Verdana" pitchFamily="34" charset="0"/>
                <a:cs typeface="Calibri" pitchFamily="34" charset="0"/>
              </a:rPr>
              <a:t>Curacao </a:t>
            </a:r>
            <a:r>
              <a:rPr lang="en-US" sz="1100" dirty="0" smtClean="0">
                <a:solidFill>
                  <a:schemeClr val="tx2"/>
                </a:solidFill>
                <a:latin typeface="Calibri" pitchFamily="34" charset="0"/>
                <a:ea typeface="Verdana" pitchFamily="34" charset="0"/>
                <a:cs typeface="Calibri" pitchFamily="34" charset="0"/>
              </a:rPr>
              <a:t>had the right to utilize </a:t>
            </a:r>
            <a:r>
              <a:rPr lang="en-US" sz="1100" b="1" dirty="0" smtClean="0">
                <a:solidFill>
                  <a:schemeClr val="tx2"/>
                </a:solidFill>
                <a:latin typeface="Calibri" pitchFamily="34" charset="0"/>
                <a:ea typeface="Verdana" pitchFamily="34" charset="0"/>
                <a:cs typeface="Calibri" pitchFamily="34" charset="0"/>
              </a:rPr>
              <a:t>Ramon Ayala’s </a:t>
            </a:r>
            <a:r>
              <a:rPr lang="en-US" sz="1100" dirty="0" smtClean="0">
                <a:solidFill>
                  <a:schemeClr val="tx2"/>
                </a:solidFill>
                <a:latin typeface="Calibri" pitchFamily="34" charset="0"/>
                <a:ea typeface="Verdana" pitchFamily="34" charset="0"/>
                <a:cs typeface="Calibri" pitchFamily="34" charset="0"/>
              </a:rPr>
              <a:t>name, logo and image for this promotional campaign including, radio, TV, Print, online. </a:t>
            </a:r>
          </a:p>
          <a:p>
            <a:pPr>
              <a:buFont typeface="Wingdings" pitchFamily="2" charset="2"/>
              <a:buChar char="Ø"/>
            </a:pPr>
            <a:r>
              <a:rPr lang="en-US" sz="1100" dirty="0" smtClean="0">
                <a:solidFill>
                  <a:schemeClr val="tx2"/>
                </a:solidFill>
                <a:latin typeface="Calibri" pitchFamily="34" charset="0"/>
                <a:ea typeface="Verdana" pitchFamily="34" charset="0"/>
                <a:cs typeface="Calibri" pitchFamily="34" charset="0"/>
              </a:rPr>
              <a:t>Tickets</a:t>
            </a:r>
            <a:r>
              <a:rPr lang="en-US" sz="1100" b="1" dirty="0" smtClean="0">
                <a:solidFill>
                  <a:schemeClr val="tx2"/>
                </a:solidFill>
                <a:latin typeface="Calibri" pitchFamily="34" charset="0"/>
                <a:ea typeface="Verdana" pitchFamily="34" charset="0"/>
                <a:cs typeface="Calibri" pitchFamily="34" charset="0"/>
              </a:rPr>
              <a:t> </a:t>
            </a:r>
            <a:r>
              <a:rPr lang="en-US" sz="1100" dirty="0" smtClean="0">
                <a:solidFill>
                  <a:schemeClr val="tx2"/>
                </a:solidFill>
                <a:latin typeface="Calibri" pitchFamily="34" charset="0"/>
                <a:ea typeface="Verdana" pitchFamily="34" charset="0"/>
                <a:cs typeface="Calibri" pitchFamily="34" charset="0"/>
              </a:rPr>
              <a:t>were only available at </a:t>
            </a:r>
            <a:r>
              <a:rPr lang="en-US" sz="1100" b="1" dirty="0" smtClean="0">
                <a:solidFill>
                  <a:schemeClr val="tx2"/>
                </a:solidFill>
                <a:latin typeface="Calibri" pitchFamily="34" charset="0"/>
                <a:ea typeface="Verdana" pitchFamily="34" charset="0"/>
                <a:cs typeface="Calibri" pitchFamily="34" charset="0"/>
              </a:rPr>
              <a:t>Curacao </a:t>
            </a:r>
            <a:r>
              <a:rPr lang="en-US" sz="1100" dirty="0" smtClean="0">
                <a:solidFill>
                  <a:schemeClr val="tx2"/>
                </a:solidFill>
                <a:latin typeface="Calibri" pitchFamily="34" charset="0"/>
                <a:ea typeface="Verdana" pitchFamily="34" charset="0"/>
                <a:cs typeface="Calibri" pitchFamily="34" charset="0"/>
              </a:rPr>
              <a:t>stores</a:t>
            </a:r>
          </a:p>
          <a:p>
            <a:pPr>
              <a:buFont typeface="Wingdings" pitchFamily="2" charset="2"/>
              <a:buChar char="Ø"/>
            </a:pPr>
            <a:r>
              <a:rPr lang="en-US" sz="1100" b="1" dirty="0" smtClean="0">
                <a:solidFill>
                  <a:schemeClr val="tx2"/>
                </a:solidFill>
                <a:latin typeface="Calibri" pitchFamily="34" charset="0"/>
                <a:ea typeface="Verdana" pitchFamily="34" charset="0"/>
                <a:cs typeface="Calibri" pitchFamily="34" charset="0"/>
              </a:rPr>
              <a:t>Curacao </a:t>
            </a:r>
            <a:r>
              <a:rPr lang="en-US" sz="1100" dirty="0" smtClean="0">
                <a:solidFill>
                  <a:schemeClr val="tx2"/>
                </a:solidFill>
                <a:latin typeface="Calibri" pitchFamily="34" charset="0"/>
                <a:ea typeface="Verdana" pitchFamily="34" charset="0"/>
                <a:cs typeface="Calibri" pitchFamily="34" charset="0"/>
              </a:rPr>
              <a:t>had the opportunity to bring </a:t>
            </a:r>
            <a:r>
              <a:rPr lang="en-US" sz="1100" b="1" dirty="0" smtClean="0">
                <a:solidFill>
                  <a:schemeClr val="tx2"/>
                </a:solidFill>
                <a:latin typeface="Calibri" pitchFamily="34" charset="0"/>
                <a:ea typeface="Verdana" pitchFamily="34" charset="0"/>
                <a:cs typeface="Calibri" pitchFamily="34" charset="0"/>
              </a:rPr>
              <a:t>SAMSUNG </a:t>
            </a:r>
            <a:r>
              <a:rPr lang="en-US" sz="1100" dirty="0" smtClean="0">
                <a:solidFill>
                  <a:schemeClr val="tx2"/>
                </a:solidFill>
                <a:latin typeface="Calibri" pitchFamily="34" charset="0"/>
                <a:ea typeface="Verdana" pitchFamily="34" charset="0"/>
                <a:cs typeface="Calibri" pitchFamily="34" charset="0"/>
              </a:rPr>
              <a:t>as sponsor </a:t>
            </a:r>
          </a:p>
          <a:p>
            <a:pPr>
              <a:buFont typeface="Wingdings" pitchFamily="2" charset="2"/>
              <a:buChar char="Ø"/>
            </a:pPr>
            <a:r>
              <a:rPr lang="en-US" sz="1100" b="1" dirty="0" smtClean="0">
                <a:solidFill>
                  <a:schemeClr val="tx2"/>
                </a:solidFill>
                <a:latin typeface="Calibri" pitchFamily="34" charset="0"/>
                <a:ea typeface="Verdana" pitchFamily="34" charset="0"/>
                <a:cs typeface="Calibri" pitchFamily="34" charset="0"/>
              </a:rPr>
              <a:t>Curacao</a:t>
            </a:r>
            <a:r>
              <a:rPr lang="en-US" sz="1100" dirty="0" smtClean="0">
                <a:solidFill>
                  <a:schemeClr val="tx2"/>
                </a:solidFill>
                <a:latin typeface="Calibri" pitchFamily="34" charset="0"/>
                <a:ea typeface="Verdana" pitchFamily="34" charset="0"/>
                <a:cs typeface="Calibri" pitchFamily="34" charset="0"/>
              </a:rPr>
              <a:t> had several displays on-site promoting </a:t>
            </a:r>
            <a:r>
              <a:rPr lang="en-US" sz="1100" b="1" dirty="0" smtClean="0">
                <a:solidFill>
                  <a:schemeClr val="tx2"/>
                </a:solidFill>
                <a:latin typeface="Calibri" pitchFamily="34" charset="0"/>
                <a:ea typeface="Verdana" pitchFamily="34" charset="0"/>
                <a:cs typeface="Calibri" pitchFamily="34" charset="0"/>
              </a:rPr>
              <a:t>SAMSUNG’s</a:t>
            </a:r>
            <a:r>
              <a:rPr lang="en-US" sz="1100" dirty="0" smtClean="0">
                <a:solidFill>
                  <a:schemeClr val="tx2"/>
                </a:solidFill>
                <a:latin typeface="Calibri" pitchFamily="34" charset="0"/>
                <a:ea typeface="Verdana" pitchFamily="34" charset="0"/>
                <a:cs typeface="Calibri" pitchFamily="34" charset="0"/>
              </a:rPr>
              <a:t> products</a:t>
            </a:r>
          </a:p>
          <a:p>
            <a:pPr>
              <a:buFont typeface="Wingdings" pitchFamily="2" charset="2"/>
              <a:buChar char="Ø"/>
            </a:pPr>
            <a:r>
              <a:rPr lang="en-US" sz="1100" dirty="0" smtClean="0">
                <a:solidFill>
                  <a:schemeClr val="tx2"/>
                </a:solidFill>
                <a:latin typeface="Calibri" pitchFamily="34" charset="0"/>
                <a:ea typeface="Verdana" pitchFamily="34" charset="0"/>
                <a:cs typeface="Calibri" pitchFamily="34" charset="0"/>
              </a:rPr>
              <a:t>Over 2,500 Tickets were given-away that read “</a:t>
            </a:r>
            <a:r>
              <a:rPr lang="en-US" sz="1100" b="1" dirty="0" smtClean="0">
                <a:solidFill>
                  <a:schemeClr val="tx2"/>
                </a:solidFill>
                <a:latin typeface="Calibri" pitchFamily="34" charset="0"/>
                <a:ea typeface="Verdana" pitchFamily="34" charset="0"/>
                <a:cs typeface="Calibri" pitchFamily="34" charset="0"/>
              </a:rPr>
              <a:t>Curacao</a:t>
            </a:r>
            <a:r>
              <a:rPr lang="en-US" sz="1100" dirty="0" smtClean="0">
                <a:solidFill>
                  <a:schemeClr val="tx2"/>
                </a:solidFill>
                <a:latin typeface="Calibri" pitchFamily="34" charset="0"/>
                <a:ea typeface="Verdana" pitchFamily="34" charset="0"/>
                <a:cs typeface="Calibri" pitchFamily="34" charset="0"/>
              </a:rPr>
              <a:t> Presents”</a:t>
            </a:r>
          </a:p>
        </p:txBody>
      </p:sp>
      <p:sp>
        <p:nvSpPr>
          <p:cNvPr id="4" name="Slide Number Placeholder 3"/>
          <p:cNvSpPr>
            <a:spLocks noGrp="1"/>
          </p:cNvSpPr>
          <p:nvPr>
            <p:ph type="sldNum" sz="quarter" idx="12"/>
          </p:nvPr>
        </p:nvSpPr>
        <p:spPr>
          <a:xfrm>
            <a:off x="7848600" y="6096000"/>
            <a:ext cx="304800" cy="365125"/>
          </a:xfrm>
        </p:spPr>
        <p:txBody>
          <a:bodyPr/>
          <a:lstStyle/>
          <a:p>
            <a:fld id="{DB0FFFA1-E54B-4339-9474-FE525B22919E}" type="slidenum">
              <a:rPr lang="en-US" smtClean="0"/>
              <a:pPr/>
              <a:t>5</a:t>
            </a:fld>
            <a:endParaRPr lang="en-US" dirty="0"/>
          </a:p>
        </p:txBody>
      </p:sp>
      <p:pic>
        <p:nvPicPr>
          <p:cNvPr id="15" name="Picture 2" descr="http://doslives.com/wp-content/uploads/2012/08/20120803213618ENPRNPRN-CURACAO-COMPANY-LOGO-B-1y-1344029778MR.jpeg"/>
          <p:cNvPicPr>
            <a:picLocks noChangeAspect="1" noChangeArrowheads="1"/>
          </p:cNvPicPr>
          <p:nvPr/>
        </p:nvPicPr>
        <p:blipFill>
          <a:blip r:embed="rId2" cstate="print"/>
          <a:srcRect/>
          <a:stretch>
            <a:fillRect/>
          </a:stretch>
        </p:blipFill>
        <p:spPr bwMode="auto">
          <a:xfrm>
            <a:off x="381000" y="76200"/>
            <a:ext cx="2286000" cy="969265"/>
          </a:xfrm>
          <a:prstGeom prst="rect">
            <a:avLst/>
          </a:prstGeom>
          <a:noFill/>
        </p:spPr>
      </p:pic>
      <p:pic>
        <p:nvPicPr>
          <p:cNvPr id="9218" name="Picture 2" descr="D:\Ramon Ayala HouseofBlues 05_02_13#5900\IMG_7211.jpg"/>
          <p:cNvPicPr>
            <a:picLocks noChangeAspect="1" noChangeArrowheads="1"/>
          </p:cNvPicPr>
          <p:nvPr/>
        </p:nvPicPr>
        <p:blipFill>
          <a:blip r:embed="rId3" cstate="print"/>
          <a:srcRect/>
          <a:stretch>
            <a:fillRect/>
          </a:stretch>
        </p:blipFill>
        <p:spPr bwMode="auto">
          <a:xfrm>
            <a:off x="4495800" y="3581400"/>
            <a:ext cx="3581400" cy="2387600"/>
          </a:xfrm>
          <a:prstGeom prst="rect">
            <a:avLst/>
          </a:prstGeom>
          <a:noFill/>
        </p:spPr>
      </p:pic>
      <p:pic>
        <p:nvPicPr>
          <p:cNvPr id="9219" name="Picture 3" descr="D:\Ramon Ayala HouseofBlues 05_02_13#5900\IMG_7267.jpg"/>
          <p:cNvPicPr>
            <a:picLocks noChangeAspect="1" noChangeArrowheads="1"/>
          </p:cNvPicPr>
          <p:nvPr/>
        </p:nvPicPr>
        <p:blipFill>
          <a:blip r:embed="rId4" cstate="print"/>
          <a:srcRect/>
          <a:stretch>
            <a:fillRect/>
          </a:stretch>
        </p:blipFill>
        <p:spPr bwMode="auto">
          <a:xfrm>
            <a:off x="4876800" y="1295400"/>
            <a:ext cx="3200400" cy="2133600"/>
          </a:xfrm>
          <a:prstGeom prst="rect">
            <a:avLst/>
          </a:prstGeom>
          <a:noFill/>
        </p:spPr>
      </p:pic>
      <p:pic>
        <p:nvPicPr>
          <p:cNvPr id="9221" name="Picture 5" descr="D:\Ramon Ayala HouseofBlues 05_02_13#5900\IMG_7218.jpg"/>
          <p:cNvPicPr>
            <a:picLocks noChangeAspect="1" noChangeArrowheads="1"/>
          </p:cNvPicPr>
          <p:nvPr/>
        </p:nvPicPr>
        <p:blipFill>
          <a:blip r:embed="rId5" cstate="print"/>
          <a:srcRect/>
          <a:stretch>
            <a:fillRect/>
          </a:stretch>
        </p:blipFill>
        <p:spPr bwMode="auto">
          <a:xfrm>
            <a:off x="304800" y="3200400"/>
            <a:ext cx="4114800" cy="27432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Catalogo.Color 001.jpg"/>
          <p:cNvPicPr>
            <a:picLocks noChangeAspect="1"/>
          </p:cNvPicPr>
          <p:nvPr/>
        </p:nvPicPr>
        <p:blipFill>
          <a:blip r:embed="rId2" cstate="print"/>
          <a:stretch>
            <a:fillRect/>
          </a:stretch>
        </p:blipFill>
        <p:spPr>
          <a:xfrm>
            <a:off x="381000" y="1143000"/>
            <a:ext cx="3657600" cy="5034579"/>
          </a:xfrm>
          <a:prstGeom prst="rect">
            <a:avLst/>
          </a:prstGeom>
        </p:spPr>
      </p:pic>
      <p:sp>
        <p:nvSpPr>
          <p:cNvPr id="4" name="Slide Number Placeholder 3"/>
          <p:cNvSpPr>
            <a:spLocks noGrp="1"/>
          </p:cNvSpPr>
          <p:nvPr>
            <p:ph type="sldNum" sz="quarter" idx="12"/>
          </p:nvPr>
        </p:nvSpPr>
        <p:spPr>
          <a:xfrm>
            <a:off x="7848600" y="6096000"/>
            <a:ext cx="228600" cy="365125"/>
          </a:xfrm>
        </p:spPr>
        <p:txBody>
          <a:bodyPr/>
          <a:lstStyle/>
          <a:p>
            <a:fld id="{DB0FFFA1-E54B-4339-9474-FE525B22919E}" type="slidenum">
              <a:rPr lang="en-US" smtClean="0"/>
              <a:pPr/>
              <a:t>6</a:t>
            </a:fld>
            <a:endParaRPr lang="en-US" dirty="0"/>
          </a:p>
        </p:txBody>
      </p:sp>
      <p:sp>
        <p:nvSpPr>
          <p:cNvPr id="21" name="TextBox 20"/>
          <p:cNvSpPr txBox="1"/>
          <p:nvPr/>
        </p:nvSpPr>
        <p:spPr>
          <a:xfrm>
            <a:off x="4267200" y="1066800"/>
            <a:ext cx="3962400" cy="400110"/>
          </a:xfrm>
          <a:prstGeom prst="rect">
            <a:avLst/>
          </a:prstGeom>
          <a:noFill/>
          <a:ln w="9525">
            <a:noFill/>
          </a:ln>
        </p:spPr>
        <p:txBody>
          <a:bodyPr wrap="square" rtlCol="0">
            <a:spAutoFit/>
          </a:bodyPr>
          <a:lstStyle/>
          <a:p>
            <a:pPr>
              <a:buFont typeface="Wingdings" pitchFamily="2" charset="2"/>
              <a:buChar char="ü"/>
            </a:pPr>
            <a:r>
              <a:rPr lang="en-US" sz="1000" dirty="0" smtClean="0">
                <a:solidFill>
                  <a:schemeClr val="tx2">
                    <a:lumMod val="75000"/>
                  </a:schemeClr>
                </a:solidFill>
                <a:latin typeface="Calibri" pitchFamily="34" charset="0"/>
                <a:cs typeface="Calibri" pitchFamily="34" charset="0"/>
              </a:rPr>
              <a:t> </a:t>
            </a:r>
            <a:r>
              <a:rPr lang="en-US" sz="1000" b="1" dirty="0" smtClean="0">
                <a:solidFill>
                  <a:schemeClr val="tx2">
                    <a:lumMod val="75000"/>
                  </a:schemeClr>
                </a:solidFill>
                <a:latin typeface="Calibri" pitchFamily="34" charset="0"/>
                <a:cs typeface="Calibri" pitchFamily="34" charset="0"/>
              </a:rPr>
              <a:t>Curacao</a:t>
            </a:r>
            <a:r>
              <a:rPr lang="en-US" sz="1000" dirty="0" smtClean="0">
                <a:solidFill>
                  <a:schemeClr val="tx2">
                    <a:lumMod val="75000"/>
                  </a:schemeClr>
                </a:solidFill>
                <a:latin typeface="Calibri" pitchFamily="34" charset="0"/>
                <a:cs typeface="Calibri" pitchFamily="34" charset="0"/>
              </a:rPr>
              <a:t> had the right to use RAMON AYALA’s image and name on all promotional materials &amp; stores</a:t>
            </a:r>
            <a:endParaRPr lang="en-US" sz="1000" b="1" dirty="0">
              <a:solidFill>
                <a:schemeClr val="tx2">
                  <a:lumMod val="75000"/>
                </a:schemeClr>
              </a:solidFill>
              <a:latin typeface="Calibri" pitchFamily="34" charset="0"/>
              <a:cs typeface="Calibri" pitchFamily="34" charset="0"/>
            </a:endParaRPr>
          </a:p>
        </p:txBody>
      </p:sp>
      <p:sp>
        <p:nvSpPr>
          <p:cNvPr id="15" name="TextBox 14"/>
          <p:cNvSpPr txBox="1"/>
          <p:nvPr/>
        </p:nvSpPr>
        <p:spPr>
          <a:xfrm>
            <a:off x="609600" y="5867400"/>
            <a:ext cx="7086600" cy="430887"/>
          </a:xfrm>
          <a:prstGeom prst="rect">
            <a:avLst/>
          </a:prstGeom>
          <a:noFill/>
          <a:ln w="9525">
            <a:noFill/>
          </a:ln>
        </p:spPr>
        <p:txBody>
          <a:bodyPr wrap="square" rtlCol="0">
            <a:spAutoFit/>
          </a:bodyPr>
          <a:lstStyle/>
          <a:p>
            <a:pPr>
              <a:buFont typeface="Wingdings" pitchFamily="2" charset="2"/>
              <a:buChar char="ü"/>
            </a:pPr>
            <a:r>
              <a:rPr lang="en-US" sz="1100" dirty="0" smtClean="0">
                <a:solidFill>
                  <a:schemeClr val="tx2">
                    <a:lumMod val="75000"/>
                  </a:schemeClr>
                </a:solidFill>
              </a:rPr>
              <a:t>RAMON AYALA’s name &amp; image was used  on </a:t>
            </a:r>
            <a:r>
              <a:rPr lang="en-US" sz="1100" b="1" dirty="0" smtClean="0">
                <a:solidFill>
                  <a:schemeClr val="tx2">
                    <a:lumMod val="75000"/>
                  </a:schemeClr>
                </a:solidFill>
              </a:rPr>
              <a:t>Curacao </a:t>
            </a:r>
            <a:r>
              <a:rPr lang="en-US" sz="1100" dirty="0" smtClean="0">
                <a:solidFill>
                  <a:schemeClr val="tx2">
                    <a:lumMod val="75000"/>
                  </a:schemeClr>
                </a:solidFill>
              </a:rPr>
              <a:t>May Catalog. Also Curacao was mentioned as presenting on promotion online including House of Blues website</a:t>
            </a:r>
            <a:endParaRPr lang="en-US" sz="1100" dirty="0">
              <a:solidFill>
                <a:schemeClr val="tx2">
                  <a:lumMod val="75000"/>
                </a:schemeClr>
              </a:solidFill>
            </a:endParaRPr>
          </a:p>
        </p:txBody>
      </p:sp>
      <p:pic>
        <p:nvPicPr>
          <p:cNvPr id="9" name="Picture 2" descr="http://doslives.com/wp-content/uploads/2012/08/20120803213618ENPRNPRN-CURACAO-COMPANY-LOGO-B-1y-1344029778MR.jpeg"/>
          <p:cNvPicPr>
            <a:picLocks noChangeAspect="1" noChangeArrowheads="1"/>
          </p:cNvPicPr>
          <p:nvPr/>
        </p:nvPicPr>
        <p:blipFill>
          <a:blip r:embed="rId3" cstate="print"/>
          <a:srcRect/>
          <a:stretch>
            <a:fillRect/>
          </a:stretch>
        </p:blipFill>
        <p:spPr bwMode="auto">
          <a:xfrm>
            <a:off x="609600" y="152400"/>
            <a:ext cx="2286000" cy="969265"/>
          </a:xfrm>
          <a:prstGeom prst="rect">
            <a:avLst/>
          </a:prstGeom>
          <a:noFill/>
        </p:spPr>
      </p:pic>
      <p:pic>
        <p:nvPicPr>
          <p:cNvPr id="8193" name="Picture 1"/>
          <p:cNvPicPr>
            <a:picLocks noChangeAspect="1" noChangeArrowheads="1"/>
          </p:cNvPicPr>
          <p:nvPr/>
        </p:nvPicPr>
        <p:blipFill>
          <a:blip r:embed="rId4" cstate="print"/>
          <a:srcRect/>
          <a:stretch>
            <a:fillRect/>
          </a:stretch>
        </p:blipFill>
        <p:spPr bwMode="auto">
          <a:xfrm>
            <a:off x="4191000" y="1524000"/>
            <a:ext cx="3733800" cy="1309061"/>
          </a:xfrm>
          <a:prstGeom prst="rect">
            <a:avLst/>
          </a:prstGeom>
          <a:noFill/>
          <a:ln w="9525">
            <a:noFill/>
            <a:miter lim="800000"/>
            <a:headEnd/>
            <a:tailEnd/>
          </a:ln>
        </p:spPr>
      </p:pic>
      <p:sp>
        <p:nvSpPr>
          <p:cNvPr id="12" name="TextBox 11"/>
          <p:cNvSpPr txBox="1"/>
          <p:nvPr/>
        </p:nvSpPr>
        <p:spPr>
          <a:xfrm>
            <a:off x="4191000" y="2895600"/>
            <a:ext cx="2514600" cy="369332"/>
          </a:xfrm>
          <a:prstGeom prst="rect">
            <a:avLst/>
          </a:prstGeom>
          <a:noFill/>
          <a:ln w="3175">
            <a:noFill/>
          </a:ln>
        </p:spPr>
        <p:txBody>
          <a:bodyPr wrap="square" rtlCol="0">
            <a:spAutoFit/>
          </a:bodyPr>
          <a:lstStyle/>
          <a:p>
            <a:pPr>
              <a:buFont typeface="Wingdings" pitchFamily="2" charset="2"/>
              <a:buChar char="ü"/>
            </a:pPr>
            <a:r>
              <a:rPr lang="en-US" sz="900" dirty="0" smtClean="0">
                <a:solidFill>
                  <a:schemeClr val="tx2"/>
                </a:solidFill>
                <a:latin typeface="Calibri" pitchFamily="34" charset="0"/>
                <a:ea typeface="Verdana" pitchFamily="34" charset="0"/>
                <a:cs typeface="Calibri" pitchFamily="34" charset="0"/>
              </a:rPr>
              <a:t>More than  2,700 + Tickets  were given away </a:t>
            </a:r>
            <a:r>
              <a:rPr lang="en-US" sz="900" b="1" dirty="0" smtClean="0">
                <a:solidFill>
                  <a:schemeClr val="tx2"/>
                </a:solidFill>
                <a:latin typeface="Calibri" pitchFamily="34" charset="0"/>
                <a:ea typeface="Verdana" pitchFamily="34" charset="0"/>
                <a:cs typeface="Calibri" pitchFamily="34" charset="0"/>
              </a:rPr>
              <a:t>Curacao</a:t>
            </a:r>
            <a:endParaRPr lang="en-US" sz="900" b="1" dirty="0">
              <a:solidFill>
                <a:schemeClr val="tx2">
                  <a:lumMod val="50000"/>
                </a:schemeClr>
              </a:solidFill>
              <a:latin typeface="Calibri" pitchFamily="34" charset="0"/>
              <a:ea typeface="Verdana" pitchFamily="34" charset="0"/>
              <a:cs typeface="Calibri" pitchFamily="34" charset="0"/>
            </a:endParaRPr>
          </a:p>
        </p:txBody>
      </p:sp>
      <p:pic>
        <p:nvPicPr>
          <p:cNvPr id="16" name="Picture 15"/>
          <p:cNvPicPr/>
          <p:nvPr/>
        </p:nvPicPr>
        <p:blipFill>
          <a:blip r:embed="rId5" cstate="print">
            <a:extLst>
              <a:ext uri="{28A0092B-C50C-407E-A947-70E740481C1C}">
                <a14:useLocalDpi xmlns:a14="http://schemas.microsoft.com/office/drawing/2010/main" val="0"/>
              </a:ext>
            </a:extLst>
          </a:blip>
          <a:stretch>
            <a:fillRect/>
          </a:stretch>
        </p:blipFill>
        <p:spPr>
          <a:xfrm>
            <a:off x="4038600" y="3124200"/>
            <a:ext cx="4173967" cy="27432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5800" y="5943600"/>
            <a:ext cx="3048000" cy="304800"/>
          </a:xfrm>
          <a:ln w="3175">
            <a:noFill/>
          </a:ln>
        </p:spPr>
        <p:txBody>
          <a:bodyPr>
            <a:normAutofit fontScale="25000" lnSpcReduction="20000"/>
          </a:bodyPr>
          <a:lstStyle/>
          <a:p>
            <a:pPr algn="ctr">
              <a:buNone/>
            </a:pPr>
            <a:r>
              <a:rPr lang="en-US" sz="3600" dirty="0" smtClean="0">
                <a:solidFill>
                  <a:schemeClr val="tx2"/>
                </a:solidFill>
                <a:ea typeface="Verdana" pitchFamily="34" charset="0"/>
                <a:cs typeface="Verdana" pitchFamily="34" charset="0"/>
              </a:rPr>
              <a:t>There was extensive signage at venue during the concert</a:t>
            </a:r>
            <a:endParaRPr lang="en-US" sz="1800" dirty="0" smtClean="0">
              <a:solidFill>
                <a:schemeClr val="accent2">
                  <a:lumMod val="50000"/>
                </a:schemeClr>
              </a:solidFill>
              <a:latin typeface="Verdana" pitchFamily="34" charset="0"/>
              <a:ea typeface="Verdana" pitchFamily="34" charset="0"/>
              <a:cs typeface="Verdana" pitchFamily="34" charset="0"/>
            </a:endParaRPr>
          </a:p>
          <a:p>
            <a:pPr algn="ctr"/>
            <a:endParaRPr lang="en-US" sz="2000" dirty="0" smtClean="0">
              <a:solidFill>
                <a:schemeClr val="accent2">
                  <a:lumMod val="50000"/>
                </a:schemeClr>
              </a:solidFill>
              <a:latin typeface="Verdana" pitchFamily="34" charset="0"/>
              <a:ea typeface="Verdana" pitchFamily="34" charset="0"/>
              <a:cs typeface="Verdana" pitchFamily="34" charset="0"/>
            </a:endParaRPr>
          </a:p>
          <a:p>
            <a:pPr algn="ctr"/>
            <a:endParaRPr lang="en-US" sz="2000" dirty="0">
              <a:solidFill>
                <a:schemeClr val="accent2">
                  <a:lumMod val="50000"/>
                </a:schemeClr>
              </a:solidFill>
              <a:latin typeface="Verdana" pitchFamily="34" charset="0"/>
              <a:ea typeface="Verdana" pitchFamily="34" charset="0"/>
              <a:cs typeface="Verdana" pitchFamily="34" charset="0"/>
            </a:endParaRPr>
          </a:p>
        </p:txBody>
      </p:sp>
      <p:sp>
        <p:nvSpPr>
          <p:cNvPr id="4" name="Slide Number Placeholder 3"/>
          <p:cNvSpPr>
            <a:spLocks noGrp="1"/>
          </p:cNvSpPr>
          <p:nvPr>
            <p:ph type="sldNum" sz="quarter" idx="12"/>
          </p:nvPr>
        </p:nvSpPr>
        <p:spPr/>
        <p:txBody>
          <a:bodyPr/>
          <a:lstStyle/>
          <a:p>
            <a:fld id="{DB0FFFA1-E54B-4339-9474-FE525B22919E}" type="slidenum">
              <a:rPr lang="en-US" smtClean="0"/>
              <a:pPr/>
              <a:t>7</a:t>
            </a:fld>
            <a:endParaRPr lang="en-US" dirty="0"/>
          </a:p>
        </p:txBody>
      </p:sp>
      <p:pic>
        <p:nvPicPr>
          <p:cNvPr id="12" name="Picture 2"/>
          <p:cNvPicPr>
            <a:picLocks noChangeAspect="1" noChangeArrowheads="1"/>
          </p:cNvPicPr>
          <p:nvPr/>
        </p:nvPicPr>
        <p:blipFill>
          <a:blip r:embed="rId2" cstate="print"/>
          <a:srcRect/>
          <a:stretch>
            <a:fillRect/>
          </a:stretch>
        </p:blipFill>
        <p:spPr bwMode="auto">
          <a:xfrm>
            <a:off x="7696200" y="152400"/>
            <a:ext cx="507890" cy="533400"/>
          </a:xfrm>
          <a:prstGeom prst="rect">
            <a:avLst/>
          </a:prstGeom>
          <a:noFill/>
          <a:ln w="9525">
            <a:noFill/>
            <a:miter lim="800000"/>
            <a:headEnd/>
            <a:tailEnd/>
          </a:ln>
          <a:effectLst/>
        </p:spPr>
      </p:pic>
      <p:pic>
        <p:nvPicPr>
          <p:cNvPr id="17" name="Picture 2" descr="http://doslives.com/wp-content/uploads/2012/08/20120803213618ENPRNPRN-CURACAO-COMPANY-LOGO-B-1y-1344029778MR.jpeg"/>
          <p:cNvPicPr>
            <a:picLocks noChangeAspect="1" noChangeArrowheads="1"/>
          </p:cNvPicPr>
          <p:nvPr/>
        </p:nvPicPr>
        <p:blipFill>
          <a:blip r:embed="rId3" cstate="print"/>
          <a:srcRect/>
          <a:stretch>
            <a:fillRect/>
          </a:stretch>
        </p:blipFill>
        <p:spPr bwMode="auto">
          <a:xfrm>
            <a:off x="533400" y="152400"/>
            <a:ext cx="2286000" cy="969265"/>
          </a:xfrm>
          <a:prstGeom prst="rect">
            <a:avLst/>
          </a:prstGeom>
          <a:noFill/>
        </p:spPr>
      </p:pic>
      <p:pic>
        <p:nvPicPr>
          <p:cNvPr id="6145" name="Picture 1" descr="D:\Ramon Ayala HouseofBlues 05_02_13#5900\IMG_7105.jpg"/>
          <p:cNvPicPr>
            <a:picLocks noChangeAspect="1" noChangeArrowheads="1"/>
          </p:cNvPicPr>
          <p:nvPr/>
        </p:nvPicPr>
        <p:blipFill>
          <a:blip r:embed="rId4" cstate="print"/>
          <a:srcRect/>
          <a:stretch>
            <a:fillRect/>
          </a:stretch>
        </p:blipFill>
        <p:spPr bwMode="auto">
          <a:xfrm>
            <a:off x="609600" y="1524000"/>
            <a:ext cx="3543300" cy="2362200"/>
          </a:xfrm>
          <a:prstGeom prst="rect">
            <a:avLst/>
          </a:prstGeom>
          <a:noFill/>
        </p:spPr>
      </p:pic>
      <p:pic>
        <p:nvPicPr>
          <p:cNvPr id="6146" name="Picture 2" descr="D:\Ramon Ayala HouseofBlues 05_02_13#5900\IMG_7039.jpg"/>
          <p:cNvPicPr>
            <a:picLocks noChangeAspect="1" noChangeArrowheads="1"/>
          </p:cNvPicPr>
          <p:nvPr/>
        </p:nvPicPr>
        <p:blipFill>
          <a:blip r:embed="rId5" cstate="print"/>
          <a:srcRect/>
          <a:stretch>
            <a:fillRect/>
          </a:stretch>
        </p:blipFill>
        <p:spPr bwMode="auto">
          <a:xfrm>
            <a:off x="990600" y="4114800"/>
            <a:ext cx="3048000" cy="2032000"/>
          </a:xfrm>
          <a:prstGeom prst="rect">
            <a:avLst/>
          </a:prstGeom>
          <a:noFill/>
        </p:spPr>
      </p:pic>
      <p:pic>
        <p:nvPicPr>
          <p:cNvPr id="6148" name="Picture 4" descr="D:\Ramon Ayala HouseofBlues 05_02_13#5900\IMG_7062.jpg"/>
          <p:cNvPicPr>
            <a:picLocks noChangeAspect="1" noChangeArrowheads="1"/>
          </p:cNvPicPr>
          <p:nvPr/>
        </p:nvPicPr>
        <p:blipFill>
          <a:blip r:embed="rId6" cstate="print"/>
          <a:srcRect/>
          <a:stretch>
            <a:fillRect/>
          </a:stretch>
        </p:blipFill>
        <p:spPr bwMode="auto">
          <a:xfrm>
            <a:off x="4419600" y="914400"/>
            <a:ext cx="3543300" cy="2362200"/>
          </a:xfrm>
          <a:prstGeom prst="rect">
            <a:avLst/>
          </a:prstGeom>
          <a:noFill/>
        </p:spPr>
      </p:pic>
      <p:pic>
        <p:nvPicPr>
          <p:cNvPr id="6149" name="Picture 5" descr="D:\Ramon Ayala HouseofBlues 05_02_13#5900\IMG_7072.jpg"/>
          <p:cNvPicPr>
            <a:picLocks noChangeAspect="1" noChangeArrowheads="1"/>
          </p:cNvPicPr>
          <p:nvPr/>
        </p:nvPicPr>
        <p:blipFill>
          <a:blip r:embed="rId7" cstate="print"/>
          <a:srcRect/>
          <a:stretch>
            <a:fillRect/>
          </a:stretch>
        </p:blipFill>
        <p:spPr bwMode="auto">
          <a:xfrm>
            <a:off x="4419600" y="3429000"/>
            <a:ext cx="3581400" cy="23876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5" name="Picture 5" descr="D:\Ramon Ayala HouseofBlues 05_02_13#5900\IMG_7110.jpg"/>
          <p:cNvPicPr>
            <a:picLocks noChangeAspect="1" noChangeArrowheads="1"/>
          </p:cNvPicPr>
          <p:nvPr/>
        </p:nvPicPr>
        <p:blipFill>
          <a:blip r:embed="rId2" cstate="print"/>
          <a:srcRect/>
          <a:stretch>
            <a:fillRect/>
          </a:stretch>
        </p:blipFill>
        <p:spPr bwMode="auto">
          <a:xfrm>
            <a:off x="533400" y="3962400"/>
            <a:ext cx="3352800" cy="2235200"/>
          </a:xfrm>
          <a:prstGeom prst="rect">
            <a:avLst/>
          </a:prstGeom>
          <a:noFill/>
        </p:spPr>
      </p:pic>
      <p:sp>
        <p:nvSpPr>
          <p:cNvPr id="5" name="Slide Number Placeholder 4"/>
          <p:cNvSpPr>
            <a:spLocks noGrp="1"/>
          </p:cNvSpPr>
          <p:nvPr>
            <p:ph type="sldNum" sz="quarter" idx="12"/>
          </p:nvPr>
        </p:nvSpPr>
        <p:spPr/>
        <p:txBody>
          <a:bodyPr/>
          <a:lstStyle/>
          <a:p>
            <a:fld id="{DB0FFFA1-E54B-4339-9474-FE525B22919E}" type="slidenum">
              <a:rPr lang="en-US" smtClean="0"/>
              <a:pPr/>
              <a:t>8</a:t>
            </a:fld>
            <a:endParaRPr lang="en-US"/>
          </a:p>
        </p:txBody>
      </p:sp>
      <p:pic>
        <p:nvPicPr>
          <p:cNvPr id="5121" name="Picture 1" descr="D:\Ramon Ayala HouseofBlues 05_02_13#5900\IMG_7075.jpg"/>
          <p:cNvPicPr>
            <a:picLocks noChangeAspect="1" noChangeArrowheads="1"/>
          </p:cNvPicPr>
          <p:nvPr/>
        </p:nvPicPr>
        <p:blipFill>
          <a:blip r:embed="rId3" cstate="print"/>
          <a:srcRect/>
          <a:stretch>
            <a:fillRect/>
          </a:stretch>
        </p:blipFill>
        <p:spPr bwMode="auto">
          <a:xfrm>
            <a:off x="381000" y="1447800"/>
            <a:ext cx="3657600" cy="2438400"/>
          </a:xfrm>
          <a:prstGeom prst="rect">
            <a:avLst/>
          </a:prstGeom>
          <a:noFill/>
        </p:spPr>
      </p:pic>
      <p:pic>
        <p:nvPicPr>
          <p:cNvPr id="14" name="Picture 2" descr="http://doslives.com/wp-content/uploads/2012/08/20120803213618ENPRNPRN-CURACAO-COMPANY-LOGO-B-1y-1344029778MR.jpeg"/>
          <p:cNvPicPr>
            <a:picLocks noChangeAspect="1" noChangeArrowheads="1"/>
          </p:cNvPicPr>
          <p:nvPr/>
        </p:nvPicPr>
        <p:blipFill>
          <a:blip r:embed="rId4" cstate="print"/>
          <a:srcRect/>
          <a:stretch>
            <a:fillRect/>
          </a:stretch>
        </p:blipFill>
        <p:spPr bwMode="auto">
          <a:xfrm>
            <a:off x="533400" y="228600"/>
            <a:ext cx="2286000" cy="969265"/>
          </a:xfrm>
          <a:prstGeom prst="rect">
            <a:avLst/>
          </a:prstGeom>
          <a:noFill/>
        </p:spPr>
      </p:pic>
      <p:pic>
        <p:nvPicPr>
          <p:cNvPr id="5122" name="Picture 2" descr="D:\Ramon Ayala HouseofBlues 05_02_13#5900\IMG_7137.jpg"/>
          <p:cNvPicPr>
            <a:picLocks noChangeAspect="1" noChangeArrowheads="1"/>
          </p:cNvPicPr>
          <p:nvPr/>
        </p:nvPicPr>
        <p:blipFill>
          <a:blip r:embed="rId5" cstate="print"/>
          <a:srcRect/>
          <a:stretch>
            <a:fillRect/>
          </a:stretch>
        </p:blipFill>
        <p:spPr bwMode="auto">
          <a:xfrm>
            <a:off x="4343400" y="685800"/>
            <a:ext cx="3581400" cy="2387600"/>
          </a:xfrm>
          <a:prstGeom prst="rect">
            <a:avLst/>
          </a:prstGeom>
          <a:noFill/>
        </p:spPr>
      </p:pic>
      <p:pic>
        <p:nvPicPr>
          <p:cNvPr id="5123" name="Picture 3" descr="D:\Ramon Ayala HouseofBlues 05_02_13#5900\IMG_7147.jpg"/>
          <p:cNvPicPr>
            <a:picLocks noChangeAspect="1" noChangeArrowheads="1"/>
          </p:cNvPicPr>
          <p:nvPr/>
        </p:nvPicPr>
        <p:blipFill>
          <a:blip r:embed="rId6" cstate="print"/>
          <a:srcRect/>
          <a:stretch>
            <a:fillRect/>
          </a:stretch>
        </p:blipFill>
        <p:spPr bwMode="auto">
          <a:xfrm>
            <a:off x="4114800" y="3124200"/>
            <a:ext cx="4191000" cy="2794000"/>
          </a:xfrm>
          <a:prstGeom prst="rect">
            <a:avLst/>
          </a:prstGeom>
          <a:noFill/>
        </p:spPr>
      </p:pic>
      <p:sp>
        <p:nvSpPr>
          <p:cNvPr id="17" name="TextBox 16"/>
          <p:cNvSpPr txBox="1"/>
          <p:nvPr/>
        </p:nvSpPr>
        <p:spPr>
          <a:xfrm>
            <a:off x="4038600" y="5943600"/>
            <a:ext cx="3886200" cy="230832"/>
          </a:xfrm>
          <a:prstGeom prst="rect">
            <a:avLst/>
          </a:prstGeom>
          <a:noFill/>
          <a:ln w="3175">
            <a:noFill/>
          </a:ln>
        </p:spPr>
        <p:txBody>
          <a:bodyPr wrap="square" rtlCol="0">
            <a:spAutoFit/>
          </a:bodyPr>
          <a:lstStyle/>
          <a:p>
            <a:r>
              <a:rPr lang="en-US" sz="900" dirty="0" smtClean="0">
                <a:solidFill>
                  <a:schemeClr val="tx2">
                    <a:lumMod val="75000"/>
                  </a:schemeClr>
                </a:solidFill>
                <a:latin typeface="Calibri" pitchFamily="34" charset="0"/>
                <a:ea typeface="Verdana" pitchFamily="34" charset="0"/>
                <a:cs typeface="Calibri" pitchFamily="34" charset="0"/>
              </a:rPr>
              <a:t>Special area</a:t>
            </a:r>
            <a:r>
              <a:rPr lang="en-US" sz="900" b="1" dirty="0" smtClean="0">
                <a:solidFill>
                  <a:schemeClr val="tx2">
                    <a:lumMod val="75000"/>
                  </a:schemeClr>
                </a:solidFill>
                <a:latin typeface="Calibri" pitchFamily="34" charset="0"/>
                <a:ea typeface="Verdana" pitchFamily="34" charset="0"/>
                <a:cs typeface="Calibri" pitchFamily="34" charset="0"/>
              </a:rPr>
              <a:t> </a:t>
            </a:r>
            <a:r>
              <a:rPr lang="en-US" sz="900" dirty="0" smtClean="0">
                <a:solidFill>
                  <a:schemeClr val="tx2">
                    <a:lumMod val="75000"/>
                  </a:schemeClr>
                </a:solidFill>
                <a:latin typeface="Calibri" pitchFamily="34" charset="0"/>
                <a:ea typeface="Verdana" pitchFamily="34" charset="0"/>
                <a:cs typeface="Calibri" pitchFamily="34" charset="0"/>
              </a:rPr>
              <a:t>for </a:t>
            </a:r>
            <a:r>
              <a:rPr lang="en-US" sz="900" b="1" dirty="0" smtClean="0">
                <a:solidFill>
                  <a:schemeClr val="tx2">
                    <a:lumMod val="75000"/>
                  </a:schemeClr>
                </a:solidFill>
                <a:latin typeface="Calibri" pitchFamily="34" charset="0"/>
                <a:ea typeface="Verdana" pitchFamily="34" charset="0"/>
                <a:cs typeface="Calibri" pitchFamily="34" charset="0"/>
              </a:rPr>
              <a:t>Curacao’s </a:t>
            </a:r>
            <a:r>
              <a:rPr lang="en-US" sz="900" dirty="0" smtClean="0">
                <a:solidFill>
                  <a:schemeClr val="tx2">
                    <a:lumMod val="75000"/>
                  </a:schemeClr>
                </a:solidFill>
                <a:latin typeface="Calibri" pitchFamily="34" charset="0"/>
                <a:ea typeface="Verdana" pitchFamily="34" charset="0"/>
                <a:cs typeface="Calibri" pitchFamily="34" charset="0"/>
              </a:rPr>
              <a:t>promotions team &amp; </a:t>
            </a:r>
            <a:r>
              <a:rPr lang="en-US" sz="900" b="1" dirty="0" smtClean="0">
                <a:solidFill>
                  <a:schemeClr val="tx2">
                    <a:lumMod val="75000"/>
                  </a:schemeClr>
                </a:solidFill>
                <a:latin typeface="Calibri" pitchFamily="34" charset="0"/>
                <a:ea typeface="Verdana" pitchFamily="34" charset="0"/>
                <a:cs typeface="Calibri" pitchFamily="34" charset="0"/>
              </a:rPr>
              <a:t>Samsung's </a:t>
            </a:r>
            <a:r>
              <a:rPr lang="en-US" sz="900" dirty="0" smtClean="0">
                <a:solidFill>
                  <a:schemeClr val="tx2">
                    <a:lumMod val="75000"/>
                  </a:schemeClr>
                </a:solidFill>
                <a:latin typeface="Calibri" pitchFamily="34" charset="0"/>
                <a:ea typeface="Verdana" pitchFamily="34" charset="0"/>
                <a:cs typeface="Calibri" pitchFamily="34" charset="0"/>
              </a:rPr>
              <a:t>display onsite</a:t>
            </a:r>
            <a:endParaRPr lang="en-US" sz="900" dirty="0">
              <a:solidFill>
                <a:schemeClr val="tx2">
                  <a:lumMod val="75000"/>
                </a:schemeClr>
              </a:solidFill>
              <a:latin typeface="Calibri" pitchFamily="34" charset="0"/>
              <a:ea typeface="Verdana" pitchFamily="34" charset="0"/>
              <a:cs typeface="Calibri"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1" name="Picture 5" descr="D:\Ramon Ayala HouseofBlues 05_02_13#5900\IMG_7106.jpg"/>
          <p:cNvPicPr>
            <a:picLocks noChangeAspect="1" noChangeArrowheads="1"/>
          </p:cNvPicPr>
          <p:nvPr/>
        </p:nvPicPr>
        <p:blipFill>
          <a:blip r:embed="rId2" cstate="print"/>
          <a:srcRect/>
          <a:stretch>
            <a:fillRect/>
          </a:stretch>
        </p:blipFill>
        <p:spPr bwMode="auto">
          <a:xfrm>
            <a:off x="5105400" y="4724400"/>
            <a:ext cx="2286000" cy="1524000"/>
          </a:xfrm>
          <a:prstGeom prst="rect">
            <a:avLst/>
          </a:prstGeom>
          <a:noFill/>
        </p:spPr>
      </p:pic>
      <p:sp>
        <p:nvSpPr>
          <p:cNvPr id="4" name="Slide Number Placeholder 3"/>
          <p:cNvSpPr>
            <a:spLocks noGrp="1"/>
          </p:cNvSpPr>
          <p:nvPr>
            <p:ph type="sldNum" sz="quarter" idx="12"/>
          </p:nvPr>
        </p:nvSpPr>
        <p:spPr/>
        <p:txBody>
          <a:bodyPr/>
          <a:lstStyle/>
          <a:p>
            <a:fld id="{DB0FFFA1-E54B-4339-9474-FE525B22919E}" type="slidenum">
              <a:rPr lang="en-US" smtClean="0"/>
              <a:pPr/>
              <a:t>9</a:t>
            </a:fld>
            <a:endParaRPr lang="en-US"/>
          </a:p>
        </p:txBody>
      </p:sp>
      <p:sp>
        <p:nvSpPr>
          <p:cNvPr id="20" name="TextBox 19"/>
          <p:cNvSpPr txBox="1"/>
          <p:nvPr/>
        </p:nvSpPr>
        <p:spPr>
          <a:xfrm>
            <a:off x="6934200" y="914400"/>
            <a:ext cx="1371600" cy="1200329"/>
          </a:xfrm>
          <a:prstGeom prst="rect">
            <a:avLst/>
          </a:prstGeom>
          <a:noFill/>
          <a:ln w="12700">
            <a:noFill/>
          </a:ln>
        </p:spPr>
        <p:txBody>
          <a:bodyPr wrap="square" rtlCol="0">
            <a:spAutoFit/>
          </a:bodyPr>
          <a:lstStyle/>
          <a:p>
            <a:r>
              <a:rPr lang="en-US" sz="1200" dirty="0" smtClean="0">
                <a:solidFill>
                  <a:schemeClr val="tx2">
                    <a:lumMod val="75000"/>
                  </a:schemeClr>
                </a:solidFill>
                <a:latin typeface="Calibri" pitchFamily="34" charset="0"/>
                <a:cs typeface="Calibri" pitchFamily="34" charset="0"/>
              </a:rPr>
              <a:t>The event was packed! </a:t>
            </a:r>
          </a:p>
          <a:p>
            <a:r>
              <a:rPr lang="en-US" sz="1200" dirty="0" smtClean="0">
                <a:solidFill>
                  <a:schemeClr val="tx2">
                    <a:lumMod val="75000"/>
                  </a:schemeClr>
                </a:solidFill>
                <a:latin typeface="Calibri" pitchFamily="34" charset="0"/>
                <a:cs typeface="Calibri" pitchFamily="34" charset="0"/>
              </a:rPr>
              <a:t>There was a huge line to enter, all around Sunset Strip</a:t>
            </a:r>
            <a:endParaRPr lang="en-US" sz="1200" dirty="0">
              <a:solidFill>
                <a:schemeClr val="tx2">
                  <a:lumMod val="75000"/>
                </a:schemeClr>
              </a:solidFill>
              <a:latin typeface="Calibri" pitchFamily="34" charset="0"/>
              <a:cs typeface="Calibri" pitchFamily="34" charset="0"/>
            </a:endParaRPr>
          </a:p>
        </p:txBody>
      </p:sp>
      <p:sp>
        <p:nvSpPr>
          <p:cNvPr id="21" name="TextBox 20"/>
          <p:cNvSpPr txBox="1"/>
          <p:nvPr/>
        </p:nvSpPr>
        <p:spPr>
          <a:xfrm>
            <a:off x="609600" y="6019800"/>
            <a:ext cx="1752600" cy="230832"/>
          </a:xfrm>
          <a:prstGeom prst="rect">
            <a:avLst/>
          </a:prstGeom>
          <a:noFill/>
          <a:ln w="3175">
            <a:noFill/>
          </a:ln>
        </p:spPr>
        <p:txBody>
          <a:bodyPr wrap="square" rtlCol="0">
            <a:spAutoFit/>
          </a:bodyPr>
          <a:lstStyle/>
          <a:p>
            <a:r>
              <a:rPr lang="en-US" sz="900" b="1" dirty="0" smtClean="0">
                <a:solidFill>
                  <a:schemeClr val="tx2">
                    <a:lumMod val="75000"/>
                  </a:schemeClr>
                </a:solidFill>
                <a:latin typeface="Calibri" pitchFamily="34" charset="0"/>
                <a:cs typeface="Calibri" pitchFamily="34" charset="0"/>
              </a:rPr>
              <a:t>Curacao’s </a:t>
            </a:r>
            <a:r>
              <a:rPr lang="en-US" sz="900" dirty="0" smtClean="0">
                <a:solidFill>
                  <a:schemeClr val="tx2">
                    <a:lumMod val="75000"/>
                  </a:schemeClr>
                </a:solidFill>
                <a:latin typeface="Calibri" pitchFamily="34" charset="0"/>
                <a:cs typeface="Calibri" pitchFamily="34" charset="0"/>
              </a:rPr>
              <a:t>new</a:t>
            </a:r>
            <a:r>
              <a:rPr lang="en-US" sz="900" b="1" dirty="0" smtClean="0">
                <a:solidFill>
                  <a:schemeClr val="tx2">
                    <a:lumMod val="75000"/>
                  </a:schemeClr>
                </a:solidFill>
                <a:latin typeface="Calibri" pitchFamily="34" charset="0"/>
                <a:cs typeface="Calibri" pitchFamily="34" charset="0"/>
              </a:rPr>
              <a:t> </a:t>
            </a:r>
            <a:r>
              <a:rPr lang="en-US" sz="900" dirty="0" smtClean="0">
                <a:solidFill>
                  <a:schemeClr val="tx2">
                    <a:lumMod val="75000"/>
                  </a:schemeClr>
                </a:solidFill>
                <a:latin typeface="Calibri" pitchFamily="34" charset="0"/>
                <a:cs typeface="Calibri" pitchFamily="34" charset="0"/>
              </a:rPr>
              <a:t>customers</a:t>
            </a:r>
            <a:endParaRPr lang="en-US" sz="900" dirty="0">
              <a:solidFill>
                <a:schemeClr val="tx2">
                  <a:lumMod val="75000"/>
                </a:schemeClr>
              </a:solidFill>
              <a:latin typeface="Calibri" pitchFamily="34" charset="0"/>
              <a:cs typeface="Calibri" pitchFamily="34" charset="0"/>
            </a:endParaRPr>
          </a:p>
        </p:txBody>
      </p:sp>
      <p:pic>
        <p:nvPicPr>
          <p:cNvPr id="13" name="Picture 2" descr="http://doslives.com/wp-content/uploads/2012/08/20120803213618ENPRNPRN-CURACAO-COMPANY-LOGO-B-1y-1344029778MR.jpeg"/>
          <p:cNvPicPr>
            <a:picLocks noChangeAspect="1" noChangeArrowheads="1"/>
          </p:cNvPicPr>
          <p:nvPr/>
        </p:nvPicPr>
        <p:blipFill>
          <a:blip r:embed="rId3" cstate="print"/>
          <a:srcRect/>
          <a:stretch>
            <a:fillRect/>
          </a:stretch>
        </p:blipFill>
        <p:spPr bwMode="auto">
          <a:xfrm>
            <a:off x="609600" y="76200"/>
            <a:ext cx="2286000" cy="969265"/>
          </a:xfrm>
          <a:prstGeom prst="rect">
            <a:avLst/>
          </a:prstGeom>
          <a:noFill/>
        </p:spPr>
      </p:pic>
      <p:pic>
        <p:nvPicPr>
          <p:cNvPr id="4097" name="Picture 1" descr="D:\Ramon Ayala HouseofBlues 05_02_13#5900\IMG_7079.jpg"/>
          <p:cNvPicPr>
            <a:picLocks noChangeAspect="1" noChangeArrowheads="1"/>
          </p:cNvPicPr>
          <p:nvPr/>
        </p:nvPicPr>
        <p:blipFill>
          <a:blip r:embed="rId4" cstate="print"/>
          <a:srcRect/>
          <a:stretch>
            <a:fillRect/>
          </a:stretch>
        </p:blipFill>
        <p:spPr bwMode="auto">
          <a:xfrm>
            <a:off x="3810000" y="838200"/>
            <a:ext cx="3124200" cy="2082800"/>
          </a:xfrm>
          <a:prstGeom prst="rect">
            <a:avLst/>
          </a:prstGeom>
          <a:noFill/>
        </p:spPr>
      </p:pic>
      <p:pic>
        <p:nvPicPr>
          <p:cNvPr id="4098" name="Picture 2" descr="D:\Ramon Ayala HouseofBlues 05_02_13#5900\IMG_7085.jpg"/>
          <p:cNvPicPr>
            <a:picLocks noChangeAspect="1" noChangeArrowheads="1"/>
          </p:cNvPicPr>
          <p:nvPr/>
        </p:nvPicPr>
        <p:blipFill>
          <a:blip r:embed="rId5" cstate="print"/>
          <a:srcRect/>
          <a:stretch>
            <a:fillRect/>
          </a:stretch>
        </p:blipFill>
        <p:spPr bwMode="auto">
          <a:xfrm>
            <a:off x="4724400" y="2590800"/>
            <a:ext cx="3581400" cy="2387600"/>
          </a:xfrm>
          <a:prstGeom prst="rect">
            <a:avLst/>
          </a:prstGeom>
          <a:noFill/>
        </p:spPr>
      </p:pic>
      <p:pic>
        <p:nvPicPr>
          <p:cNvPr id="4099" name="Picture 3" descr="D:\Ramon Ayala HouseofBlues 05_02_13#5900\IMG_7087.jpg"/>
          <p:cNvPicPr>
            <a:picLocks noChangeAspect="1" noChangeArrowheads="1"/>
          </p:cNvPicPr>
          <p:nvPr/>
        </p:nvPicPr>
        <p:blipFill>
          <a:blip r:embed="rId6" cstate="print"/>
          <a:srcRect/>
          <a:stretch>
            <a:fillRect/>
          </a:stretch>
        </p:blipFill>
        <p:spPr bwMode="auto">
          <a:xfrm>
            <a:off x="1371600" y="3657600"/>
            <a:ext cx="3505200" cy="2336800"/>
          </a:xfrm>
          <a:prstGeom prst="rect">
            <a:avLst/>
          </a:prstGeom>
          <a:noFill/>
        </p:spPr>
      </p:pic>
      <p:pic>
        <p:nvPicPr>
          <p:cNvPr id="4100" name="Picture 4" descr="D:\Ramon Ayala HouseofBlues 05_02_13#5900\IMG_7101.jpg"/>
          <p:cNvPicPr>
            <a:picLocks noChangeAspect="1" noChangeArrowheads="1"/>
          </p:cNvPicPr>
          <p:nvPr/>
        </p:nvPicPr>
        <p:blipFill>
          <a:blip r:embed="rId7" cstate="print"/>
          <a:srcRect/>
          <a:stretch>
            <a:fillRect/>
          </a:stretch>
        </p:blipFill>
        <p:spPr bwMode="auto">
          <a:xfrm>
            <a:off x="381000" y="3429000"/>
            <a:ext cx="1676400" cy="2514600"/>
          </a:xfrm>
          <a:prstGeom prst="rect">
            <a:avLst/>
          </a:prstGeom>
          <a:noFill/>
        </p:spPr>
      </p:pic>
      <p:pic>
        <p:nvPicPr>
          <p:cNvPr id="4102" name="Picture 6" descr="D:\Ramon Ayala HouseofBlues 05_02_13#5900\IMG_7118.jpg"/>
          <p:cNvPicPr>
            <a:picLocks noChangeAspect="1" noChangeArrowheads="1"/>
          </p:cNvPicPr>
          <p:nvPr/>
        </p:nvPicPr>
        <p:blipFill>
          <a:blip r:embed="rId8" cstate="print"/>
          <a:srcRect/>
          <a:stretch>
            <a:fillRect/>
          </a:stretch>
        </p:blipFill>
        <p:spPr bwMode="auto">
          <a:xfrm>
            <a:off x="228600" y="1295400"/>
            <a:ext cx="3505200" cy="23368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5" descr="D:\Ramon Ayala HouseofBlues 05_02_13#5900\IMG_7176.jpg"/>
          <p:cNvPicPr>
            <a:picLocks noChangeAspect="1" noChangeArrowheads="1"/>
          </p:cNvPicPr>
          <p:nvPr/>
        </p:nvPicPr>
        <p:blipFill>
          <a:blip r:embed="rId2" cstate="print"/>
          <a:srcRect/>
          <a:stretch>
            <a:fillRect/>
          </a:stretch>
        </p:blipFill>
        <p:spPr bwMode="auto">
          <a:xfrm>
            <a:off x="304800" y="3886200"/>
            <a:ext cx="3429000" cy="2286000"/>
          </a:xfrm>
          <a:prstGeom prst="rect">
            <a:avLst/>
          </a:prstGeom>
          <a:noFill/>
        </p:spPr>
      </p:pic>
      <p:sp>
        <p:nvSpPr>
          <p:cNvPr id="8" name="Content Placeholder 7"/>
          <p:cNvSpPr>
            <a:spLocks noGrp="1"/>
          </p:cNvSpPr>
          <p:nvPr>
            <p:ph idx="1"/>
          </p:nvPr>
        </p:nvSpPr>
        <p:spPr>
          <a:xfrm>
            <a:off x="3810000" y="5562600"/>
            <a:ext cx="3429000" cy="381000"/>
          </a:xfrm>
          <a:ln w="3175">
            <a:noFill/>
          </a:ln>
        </p:spPr>
        <p:txBody>
          <a:bodyPr>
            <a:noAutofit/>
          </a:bodyPr>
          <a:lstStyle/>
          <a:p>
            <a:pPr>
              <a:buNone/>
            </a:pPr>
            <a:r>
              <a:rPr lang="en-US" sz="1100" dirty="0" smtClean="0">
                <a:solidFill>
                  <a:schemeClr val="tx2">
                    <a:lumMod val="75000"/>
                  </a:schemeClr>
                </a:solidFill>
                <a:ea typeface="Verdana" pitchFamily="34" charset="0"/>
                <a:cs typeface="Verdana" pitchFamily="34" charset="0"/>
              </a:rPr>
              <a:t>	Opportunity for Curacao’s guests to M&amp;G with RAMON AYALA on backstage</a:t>
            </a:r>
            <a:endParaRPr lang="en-US" sz="1100" dirty="0">
              <a:solidFill>
                <a:schemeClr val="tx2">
                  <a:lumMod val="75000"/>
                </a:schemeClr>
              </a:solidFill>
            </a:endParaRPr>
          </a:p>
        </p:txBody>
      </p:sp>
      <p:sp>
        <p:nvSpPr>
          <p:cNvPr id="4" name="Slide Number Placeholder 3"/>
          <p:cNvSpPr>
            <a:spLocks noGrp="1"/>
          </p:cNvSpPr>
          <p:nvPr>
            <p:ph type="sldNum" sz="quarter" idx="12"/>
          </p:nvPr>
        </p:nvSpPr>
        <p:spPr/>
        <p:txBody>
          <a:bodyPr/>
          <a:lstStyle/>
          <a:p>
            <a:fld id="{DB0FFFA1-E54B-4339-9474-FE525B22919E}" type="slidenum">
              <a:rPr lang="en-US" smtClean="0"/>
              <a:pPr/>
              <a:t>10</a:t>
            </a:fld>
            <a:endParaRPr lang="en-US" dirty="0"/>
          </a:p>
        </p:txBody>
      </p:sp>
      <p:pic>
        <p:nvPicPr>
          <p:cNvPr id="10" name="Picture 2" descr="http://doslives.com/wp-content/uploads/2012/08/20120803213618ENPRNPRN-CURACAO-COMPANY-LOGO-B-1y-1344029778MR.jpeg"/>
          <p:cNvPicPr>
            <a:picLocks noChangeAspect="1" noChangeArrowheads="1"/>
          </p:cNvPicPr>
          <p:nvPr/>
        </p:nvPicPr>
        <p:blipFill>
          <a:blip r:embed="rId3" cstate="print"/>
          <a:srcRect/>
          <a:stretch>
            <a:fillRect/>
          </a:stretch>
        </p:blipFill>
        <p:spPr bwMode="auto">
          <a:xfrm>
            <a:off x="533400" y="228600"/>
            <a:ext cx="2286000" cy="969265"/>
          </a:xfrm>
          <a:prstGeom prst="rect">
            <a:avLst/>
          </a:prstGeom>
          <a:noFill/>
        </p:spPr>
      </p:pic>
      <p:pic>
        <p:nvPicPr>
          <p:cNvPr id="3073" name="Picture 1" descr="D:\Ramon Ayala HouseofBlues 05_02_13#5900\IMG_7169.jpg"/>
          <p:cNvPicPr>
            <a:picLocks noChangeAspect="1" noChangeArrowheads="1"/>
          </p:cNvPicPr>
          <p:nvPr/>
        </p:nvPicPr>
        <p:blipFill>
          <a:blip r:embed="rId4" cstate="print"/>
          <a:srcRect/>
          <a:stretch>
            <a:fillRect/>
          </a:stretch>
        </p:blipFill>
        <p:spPr bwMode="auto">
          <a:xfrm>
            <a:off x="3200400" y="2514600"/>
            <a:ext cx="1930400" cy="2895600"/>
          </a:xfrm>
          <a:prstGeom prst="rect">
            <a:avLst/>
          </a:prstGeom>
          <a:noFill/>
        </p:spPr>
      </p:pic>
      <p:pic>
        <p:nvPicPr>
          <p:cNvPr id="3074" name="Picture 2" descr="D:\Ramon Ayala HouseofBlues 05_02_13#5900\IMG_7182.jpg"/>
          <p:cNvPicPr>
            <a:picLocks noChangeAspect="1" noChangeArrowheads="1"/>
          </p:cNvPicPr>
          <p:nvPr/>
        </p:nvPicPr>
        <p:blipFill>
          <a:blip r:embed="rId5" cstate="print"/>
          <a:srcRect/>
          <a:stretch>
            <a:fillRect/>
          </a:stretch>
        </p:blipFill>
        <p:spPr bwMode="auto">
          <a:xfrm>
            <a:off x="5105400" y="3276600"/>
            <a:ext cx="3124200" cy="2082800"/>
          </a:xfrm>
          <a:prstGeom prst="rect">
            <a:avLst/>
          </a:prstGeom>
          <a:noFill/>
        </p:spPr>
      </p:pic>
      <p:pic>
        <p:nvPicPr>
          <p:cNvPr id="3075" name="Picture 3" descr="D:\Ramon Ayala HouseofBlues 05_02_13#5900\IMG_7188.jpg"/>
          <p:cNvPicPr>
            <a:picLocks noChangeAspect="1" noChangeArrowheads="1"/>
          </p:cNvPicPr>
          <p:nvPr/>
        </p:nvPicPr>
        <p:blipFill>
          <a:blip r:embed="rId6" cstate="print"/>
          <a:srcRect/>
          <a:stretch>
            <a:fillRect/>
          </a:stretch>
        </p:blipFill>
        <p:spPr bwMode="auto">
          <a:xfrm>
            <a:off x="685800" y="2133600"/>
            <a:ext cx="2362200" cy="1574800"/>
          </a:xfrm>
          <a:prstGeom prst="rect">
            <a:avLst/>
          </a:prstGeom>
          <a:noFill/>
        </p:spPr>
      </p:pic>
      <p:pic>
        <p:nvPicPr>
          <p:cNvPr id="3076" name="Picture 4" descr="D:\Ramon Ayala HouseofBlues 05_02_13#5900\IMG_7172.jpg"/>
          <p:cNvPicPr>
            <a:picLocks noChangeAspect="1" noChangeArrowheads="1"/>
          </p:cNvPicPr>
          <p:nvPr/>
        </p:nvPicPr>
        <p:blipFill>
          <a:blip r:embed="rId7" cstate="print"/>
          <a:srcRect/>
          <a:stretch>
            <a:fillRect/>
          </a:stretch>
        </p:blipFill>
        <p:spPr bwMode="auto">
          <a:xfrm>
            <a:off x="4191000" y="762000"/>
            <a:ext cx="3733800" cy="248920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7772400" cy="1219200"/>
          </a:xfrm>
        </p:spPr>
        <p:txBody>
          <a:bodyPr/>
          <a:lstStyle/>
          <a:p>
            <a:pPr>
              <a:buFont typeface="Wingdings" pitchFamily="2" charset="2"/>
              <a:buChar char="ü"/>
            </a:pPr>
            <a:r>
              <a:rPr lang="en-US" sz="1400" b="1" dirty="0" smtClean="0">
                <a:solidFill>
                  <a:schemeClr val="tx2"/>
                </a:solidFill>
                <a:latin typeface="Calibri" pitchFamily="34" charset="0"/>
                <a:cs typeface="Calibri" pitchFamily="34" charset="0"/>
              </a:rPr>
              <a:t>THE EVENT: 	</a:t>
            </a:r>
            <a:r>
              <a:rPr lang="en-US" sz="1400" dirty="0" smtClean="0">
                <a:solidFill>
                  <a:schemeClr val="tx2"/>
                </a:solidFill>
                <a:latin typeface="Calibri" pitchFamily="34" charset="0"/>
                <a:cs typeface="Calibri" pitchFamily="34" charset="0"/>
              </a:rPr>
              <a:t>WAS VERY SUCCESFULL WITH A FULL HOUSE ON A THURSDAY NIGHT!</a:t>
            </a:r>
          </a:p>
          <a:p>
            <a:pPr>
              <a:buFont typeface="Wingdings" pitchFamily="2" charset="2"/>
              <a:buChar char="ü"/>
            </a:pPr>
            <a:r>
              <a:rPr lang="en-US" sz="1400" b="1" dirty="0" smtClean="0">
                <a:solidFill>
                  <a:schemeClr val="tx2"/>
                </a:solidFill>
                <a:latin typeface="Calibri" pitchFamily="34" charset="0"/>
                <a:cs typeface="Calibri" pitchFamily="34" charset="0"/>
              </a:rPr>
              <a:t>THE CUSTOMERS</a:t>
            </a:r>
            <a:r>
              <a:rPr lang="en-US" sz="1400" dirty="0" smtClean="0">
                <a:solidFill>
                  <a:schemeClr val="tx2"/>
                </a:solidFill>
                <a:latin typeface="Calibri" pitchFamily="34" charset="0"/>
                <a:cs typeface="Calibri" pitchFamily="34" charset="0"/>
              </a:rPr>
              <a:t>: 	OVER 1,200 PEOPLE HAD THE OPPORTUNITY TO SEE UP AND CLOSE THE KING 		OF THE ACCORDION “RAMON AYALA” THANKS TO CURACAO!</a:t>
            </a:r>
          </a:p>
          <a:p>
            <a:pPr>
              <a:buFont typeface="Wingdings" pitchFamily="2" charset="2"/>
              <a:buChar char="ü"/>
            </a:pPr>
            <a:r>
              <a:rPr lang="en-US" sz="1400" b="1" dirty="0" smtClean="0">
                <a:solidFill>
                  <a:schemeClr val="tx2"/>
                </a:solidFill>
                <a:latin typeface="Calibri" pitchFamily="34" charset="0"/>
                <a:cs typeface="Calibri" pitchFamily="34" charset="0"/>
              </a:rPr>
              <a:t>THE RESULTS: 	</a:t>
            </a:r>
            <a:r>
              <a:rPr lang="en-US" sz="1400" dirty="0" smtClean="0">
                <a:solidFill>
                  <a:schemeClr val="tx2"/>
                </a:solidFill>
                <a:latin typeface="Calibri" pitchFamily="34" charset="0"/>
                <a:cs typeface="Calibri" pitchFamily="34" charset="0"/>
              </a:rPr>
              <a:t>MORE THAN 800 NEW CUSTOMERS APPROVED WITH CURACAO CREDIT CARD 		IN ONLY 2 WEEKS!!!</a:t>
            </a:r>
          </a:p>
          <a:p>
            <a:pPr>
              <a:buFont typeface="Wingdings" pitchFamily="2" charset="2"/>
              <a:buChar char="ü"/>
            </a:pPr>
            <a:endParaRPr lang="en-US" sz="1400" dirty="0" smtClean="0">
              <a:solidFill>
                <a:schemeClr val="tx2"/>
              </a:solidFill>
              <a:latin typeface="Calibri" pitchFamily="34" charset="0"/>
            </a:endParaRPr>
          </a:p>
          <a:p>
            <a:pPr algn="ctr">
              <a:buNone/>
            </a:pPr>
            <a:r>
              <a:rPr lang="en-US" sz="1400" dirty="0" smtClean="0">
                <a:solidFill>
                  <a:schemeClr val="accent2">
                    <a:lumMod val="50000"/>
                  </a:schemeClr>
                </a:solidFill>
              </a:rPr>
              <a:t>* * * * * * * * * * * * * * * * * * * * * * * * * * * * * * * * * * * * * </a:t>
            </a:r>
          </a:p>
          <a:p>
            <a:pPr>
              <a:buFont typeface="Wingdings" pitchFamily="2" charset="2"/>
              <a:buChar char="ü"/>
            </a:pPr>
            <a:endParaRPr lang="en-US" sz="1400" dirty="0" smtClean="0">
              <a:solidFill>
                <a:schemeClr val="tx2"/>
              </a:solidFill>
            </a:endParaRPr>
          </a:p>
          <a:p>
            <a:pPr>
              <a:buNone/>
            </a:pPr>
            <a:r>
              <a:rPr lang="en-US" sz="1000" dirty="0" smtClean="0">
                <a:solidFill>
                  <a:schemeClr val="accent2">
                    <a:lumMod val="50000"/>
                  </a:schemeClr>
                </a:solidFill>
                <a:latin typeface="Verdana" pitchFamily="34" charset="0"/>
                <a:ea typeface="Verdana" pitchFamily="34" charset="0"/>
                <a:cs typeface="Verdana" pitchFamily="34" charset="0"/>
              </a:rPr>
              <a:t>			           Produced by:</a:t>
            </a:r>
          </a:p>
          <a:p>
            <a:pPr>
              <a:buNone/>
            </a:pPr>
            <a:endParaRPr lang="en-US" dirty="0" smtClean="0"/>
          </a:p>
          <a:p>
            <a:pPr>
              <a:buNone/>
            </a:pPr>
            <a:endParaRPr lang="en-US" dirty="0"/>
          </a:p>
        </p:txBody>
      </p:sp>
      <p:sp>
        <p:nvSpPr>
          <p:cNvPr id="4" name="Slide Number Placeholder 3"/>
          <p:cNvSpPr>
            <a:spLocks noGrp="1"/>
          </p:cNvSpPr>
          <p:nvPr>
            <p:ph type="sldNum" sz="quarter" idx="12"/>
          </p:nvPr>
        </p:nvSpPr>
        <p:spPr/>
        <p:txBody>
          <a:bodyPr/>
          <a:lstStyle/>
          <a:p>
            <a:fld id="{DB0FFFA1-E54B-4339-9474-FE525B22919E}" type="slidenum">
              <a:rPr lang="en-US" smtClean="0"/>
              <a:pPr/>
              <a:t>11</a:t>
            </a:fld>
            <a:endParaRPr lang="en-US"/>
          </a:p>
        </p:txBody>
      </p:sp>
      <p:pic>
        <p:nvPicPr>
          <p:cNvPr id="11" name="Picture 10" descr="ACAMarketing_Logo_web.jpg"/>
          <p:cNvPicPr>
            <a:picLocks noChangeAspect="1"/>
          </p:cNvPicPr>
          <p:nvPr/>
        </p:nvPicPr>
        <p:blipFill>
          <a:blip r:embed="rId2" cstate="print"/>
          <a:stretch>
            <a:fillRect/>
          </a:stretch>
        </p:blipFill>
        <p:spPr>
          <a:xfrm>
            <a:off x="2133600" y="3352800"/>
            <a:ext cx="2133600" cy="1189892"/>
          </a:xfrm>
          <a:prstGeom prst="rect">
            <a:avLst/>
          </a:prstGeom>
        </p:spPr>
      </p:pic>
      <p:pic>
        <p:nvPicPr>
          <p:cNvPr id="8" name="Picture 2" descr="http://doslives.com/wp-content/uploads/2012/08/20120803213618ENPRNPRN-CURACAO-COMPANY-LOGO-B-1y-1344029778MR.jpeg"/>
          <p:cNvPicPr>
            <a:picLocks noChangeAspect="1" noChangeArrowheads="1"/>
          </p:cNvPicPr>
          <p:nvPr/>
        </p:nvPicPr>
        <p:blipFill>
          <a:blip r:embed="rId3" cstate="print"/>
          <a:srcRect/>
          <a:stretch>
            <a:fillRect/>
          </a:stretch>
        </p:blipFill>
        <p:spPr bwMode="auto">
          <a:xfrm>
            <a:off x="533400" y="152400"/>
            <a:ext cx="2286000" cy="969265"/>
          </a:xfrm>
          <a:prstGeom prst="rect">
            <a:avLst/>
          </a:prstGeom>
          <a:noFill/>
        </p:spPr>
      </p:pic>
      <p:sp>
        <p:nvSpPr>
          <p:cNvPr id="10" name="Title 1"/>
          <p:cNvSpPr txBox="1">
            <a:spLocks/>
          </p:cNvSpPr>
          <p:nvPr/>
        </p:nvSpPr>
        <p:spPr bwMode="auto">
          <a:xfrm>
            <a:off x="685800" y="4419600"/>
            <a:ext cx="7391400" cy="190500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just" defTabSz="914400" rtl="0" eaLnBrk="1" fontAlgn="base" latinLnBrk="0" hangingPunct="1">
              <a:lnSpc>
                <a:spcPct val="70000"/>
              </a:lnSpc>
              <a:spcBef>
                <a:spcPct val="0"/>
              </a:spcBef>
              <a:spcAft>
                <a:spcPct val="0"/>
              </a:spcAft>
              <a:buClrTx/>
              <a:buSzTx/>
              <a:buFontTx/>
              <a:buNone/>
              <a:tabLst/>
              <a:defRPr/>
            </a:pPr>
            <a:r>
              <a:rPr kumimoji="0" lang="en-US" sz="800" b="0" i="0" u="none" strike="noStrike" kern="1200" cap="none" spc="0" normalizeH="0" baseline="0" noProof="0" dirty="0" smtClean="0">
                <a:ln>
                  <a:noFill/>
                </a:ln>
                <a:solidFill>
                  <a:schemeClr val="tx1"/>
                </a:solidFill>
                <a:effectLst/>
                <a:uLnTx/>
                <a:uFillTx/>
                <a:latin typeface="+mj-lt"/>
                <a:ea typeface="ＭＳ Ｐゴシック" pitchFamily="-112" charset="-128"/>
                <a:cs typeface="+mj-cs"/>
              </a:rPr>
              <a:t>CONFIDENTIAL AND PROPRIETARY NATURE OF PRESENTAION: This presentation is proprietary to ACA Marketing.  ACA Marketing reserves all rights in such presentation. Accordingly company agrees to protect the confidentiality of all information contained in this document, except as may be required by any applicable law, government order, or regulation, or by order or decree of any court of competent jurisdiction. Company shall not, without prior written consent of ACA Marketing, publicly divulge, announce or in any manner disclose to any unrelated third party, any information or matters revealed herein, or any of the specific terms and conditions of this proposal, and each party shall do all such things as are reasonably necessary to prevent any such information from becoming known to any party other than the parties to this presentation. ACA Marketing  and company understand that there will be additional details, including but not limited to legal and financial details, which will require further negotiation and discussion between the parties. It is understood that ACA Marketing will not be obligated to company or any other entity until a written agreement approved by has been executed by both parties. </a:t>
            </a:r>
            <a:br>
              <a:rPr kumimoji="0" lang="en-US" sz="800" b="0" i="0" u="none" strike="noStrike" kern="1200" cap="none" spc="0" normalizeH="0" baseline="0" noProof="0" dirty="0" smtClean="0">
                <a:ln>
                  <a:noFill/>
                </a:ln>
                <a:solidFill>
                  <a:schemeClr val="tx1"/>
                </a:solidFill>
                <a:effectLst/>
                <a:uLnTx/>
                <a:uFillTx/>
                <a:latin typeface="+mj-lt"/>
                <a:ea typeface="ＭＳ Ｐゴシック" pitchFamily="-112" charset="-128"/>
                <a:cs typeface="+mj-cs"/>
              </a:rPr>
            </a:br>
            <a:r>
              <a:rPr kumimoji="0" lang="en-US" sz="800" b="0" i="0" u="none" strike="noStrike" kern="1200" cap="none" spc="0" normalizeH="0" baseline="0" noProof="0" dirty="0" smtClean="0">
                <a:ln>
                  <a:noFill/>
                </a:ln>
                <a:solidFill>
                  <a:schemeClr val="tx1"/>
                </a:solidFill>
                <a:effectLst/>
                <a:uLnTx/>
                <a:uFillTx/>
                <a:latin typeface="+mj-lt"/>
                <a:ea typeface="ＭＳ Ｐゴシック" pitchFamily="-112" charset="-128"/>
                <a:cs typeface="+mj-cs"/>
              </a:rPr>
              <a:t/>
            </a:r>
            <a:br>
              <a:rPr kumimoji="0" lang="en-US" sz="800" b="0" i="0" u="none" strike="noStrike" kern="1200" cap="none" spc="0" normalizeH="0" baseline="0" noProof="0" dirty="0" smtClean="0">
                <a:ln>
                  <a:noFill/>
                </a:ln>
                <a:solidFill>
                  <a:schemeClr val="tx1"/>
                </a:solidFill>
                <a:effectLst/>
                <a:uLnTx/>
                <a:uFillTx/>
                <a:latin typeface="+mj-lt"/>
                <a:ea typeface="ＭＳ Ｐゴシック" pitchFamily="-112" charset="-128"/>
                <a:cs typeface="+mj-cs"/>
              </a:rPr>
            </a:br>
            <a:r>
              <a:rPr kumimoji="0" lang="en-US" sz="800" b="0" i="0" u="none" strike="noStrike" kern="1200" cap="none" spc="0" normalizeH="0" baseline="0" noProof="0" dirty="0" smtClean="0">
                <a:ln>
                  <a:noFill/>
                </a:ln>
                <a:solidFill>
                  <a:schemeClr val="tx1"/>
                </a:solidFill>
                <a:effectLst/>
                <a:uLnTx/>
                <a:uFillTx/>
                <a:latin typeface="+mj-lt"/>
                <a:ea typeface="ＭＳ Ｐゴシック" pitchFamily="-112" charset="-128"/>
                <a:cs typeface="+mj-cs"/>
              </a:rPr>
              <a:t>	This presentation is of confidential and proprietary nature and its contents should not be reproduced or copied in whole or in part without authorization of ACA Marketing. The Presentation contains information generally available to the public from sources reasonably believed to be reliable.  ACA Marketing and all associated companies however make no representations or warranties, express or implied, as to the accuracy or completeness of this information.  </a:t>
            </a:r>
            <a:br>
              <a:rPr kumimoji="0" lang="en-US" sz="800" b="0" i="0" u="none" strike="noStrike" kern="1200" cap="none" spc="0" normalizeH="0" baseline="0" noProof="0" dirty="0" smtClean="0">
                <a:ln>
                  <a:noFill/>
                </a:ln>
                <a:solidFill>
                  <a:schemeClr val="tx1"/>
                </a:solidFill>
                <a:effectLst/>
                <a:uLnTx/>
                <a:uFillTx/>
                <a:latin typeface="+mj-lt"/>
                <a:ea typeface="ＭＳ Ｐゴシック" pitchFamily="-112" charset="-128"/>
                <a:cs typeface="+mj-cs"/>
              </a:rPr>
            </a:br>
            <a:endParaRPr kumimoji="0" lang="en-US" sz="800" b="0" i="0" u="none" strike="noStrike" kern="1200" cap="none" spc="0" normalizeH="0" baseline="0" noProof="0" dirty="0">
              <a:ln>
                <a:noFill/>
              </a:ln>
              <a:solidFill>
                <a:schemeClr val="tx1"/>
              </a:solidFill>
              <a:effectLst/>
              <a:uLnTx/>
              <a:uFillTx/>
              <a:latin typeface="+mj-lt"/>
              <a:ea typeface="ＭＳ Ｐゴシック" pitchFamily="-112" charset="-128"/>
              <a:cs typeface="+mj-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w="38100">
            <a:solidFill>
              <a:schemeClr val="tx2"/>
            </a:solidFill>
          </a:ln>
        </p:spPr>
        <p:txBody>
          <a:bodyPr>
            <a:normAutofit/>
          </a:bodyPr>
          <a:lstStyle/>
          <a:p>
            <a:r>
              <a:rPr lang="en-US" sz="3200" b="1" dirty="0" smtClean="0">
                <a:solidFill>
                  <a:srgbClr val="C00000"/>
                </a:solidFill>
                <a:latin typeface="David" pitchFamily="34" charset="-79"/>
                <a:ea typeface="BatangChe" pitchFamily="49" charset="-127"/>
                <a:cs typeface="David" pitchFamily="34" charset="-79"/>
              </a:rPr>
              <a:t>			RECAP </a:t>
            </a:r>
            <a:br>
              <a:rPr lang="en-US" sz="3200" b="1" dirty="0" smtClean="0">
                <a:solidFill>
                  <a:srgbClr val="C00000"/>
                </a:solidFill>
                <a:latin typeface="David" pitchFamily="34" charset="-79"/>
                <a:ea typeface="BatangChe" pitchFamily="49" charset="-127"/>
                <a:cs typeface="David" pitchFamily="34" charset="-79"/>
              </a:rPr>
            </a:br>
            <a:r>
              <a:rPr lang="en-US" sz="3200" b="1" dirty="0" smtClean="0">
                <a:solidFill>
                  <a:srgbClr val="C00000"/>
                </a:solidFill>
                <a:latin typeface="David" pitchFamily="34" charset="-79"/>
                <a:ea typeface="BatangChe" pitchFamily="49" charset="-127"/>
                <a:cs typeface="David" pitchFamily="34" charset="-79"/>
              </a:rPr>
              <a:t>					PRESENTATION</a:t>
            </a:r>
            <a:endParaRPr lang="en-US" sz="3200" dirty="0"/>
          </a:p>
        </p:txBody>
      </p:sp>
      <p:sp>
        <p:nvSpPr>
          <p:cNvPr id="3" name="Content Placeholder 2"/>
          <p:cNvSpPr>
            <a:spLocks noGrp="1"/>
          </p:cNvSpPr>
          <p:nvPr>
            <p:ph idx="1"/>
          </p:nvPr>
        </p:nvSpPr>
        <p:spPr>
          <a:xfrm>
            <a:off x="457200" y="1600200"/>
            <a:ext cx="8229600" cy="5029200"/>
          </a:xfrm>
          <a:ln w="38100">
            <a:noFill/>
          </a:ln>
        </p:spPr>
        <p:txBody>
          <a:bodyPr>
            <a:normAutofit/>
          </a:bodyPr>
          <a:lstStyle/>
          <a:p>
            <a:pPr algn="ctr">
              <a:buNone/>
            </a:pPr>
            <a:endParaRPr lang="en-US" sz="1800" dirty="0" smtClean="0">
              <a:solidFill>
                <a:schemeClr val="accent2">
                  <a:lumMod val="50000"/>
                </a:schemeClr>
              </a:solidFill>
              <a:latin typeface="Verdana" pitchFamily="34" charset="0"/>
              <a:ea typeface="Verdana" pitchFamily="34" charset="0"/>
              <a:cs typeface="Verdana" pitchFamily="34" charset="0"/>
            </a:endParaRPr>
          </a:p>
          <a:p>
            <a:pPr algn="ctr">
              <a:buNone/>
            </a:pPr>
            <a:r>
              <a:rPr lang="en-US" sz="1800" dirty="0" smtClean="0">
                <a:solidFill>
                  <a:schemeClr val="accent2">
                    <a:lumMod val="50000"/>
                  </a:schemeClr>
                </a:solidFill>
                <a:latin typeface="Verdana" pitchFamily="34" charset="0"/>
                <a:ea typeface="Verdana" pitchFamily="34" charset="0"/>
                <a:cs typeface="Verdana" pitchFamily="34" charset="0"/>
              </a:rPr>
              <a:t>Produced by:</a:t>
            </a:r>
          </a:p>
          <a:p>
            <a:endParaRPr lang="en-US" dirty="0" smtClean="0"/>
          </a:p>
          <a:p>
            <a:endParaRPr lang="en-US" dirty="0" smtClean="0"/>
          </a:p>
          <a:p>
            <a:endParaRPr lang="en-US" dirty="0" smtClean="0"/>
          </a:p>
          <a:p>
            <a:endParaRPr lang="en-US" dirty="0" smtClean="0"/>
          </a:p>
          <a:p>
            <a:pPr>
              <a:buNone/>
            </a:pPr>
            <a:r>
              <a:rPr lang="en-US" sz="2000" dirty="0" smtClean="0">
                <a:solidFill>
                  <a:schemeClr val="accent2">
                    <a:lumMod val="50000"/>
                  </a:schemeClr>
                </a:solidFill>
                <a:latin typeface="Verdana" pitchFamily="34" charset="0"/>
                <a:ea typeface="Verdana" pitchFamily="34" charset="0"/>
                <a:cs typeface="Verdana" pitchFamily="34" charset="0"/>
              </a:rPr>
              <a:t>		</a:t>
            </a:r>
            <a:endParaRPr lang="en-US" sz="1800" dirty="0" smtClean="0">
              <a:solidFill>
                <a:schemeClr val="accent2">
                  <a:lumMod val="50000"/>
                </a:schemeClr>
              </a:solidFill>
              <a:latin typeface="Verdana" pitchFamily="34" charset="0"/>
              <a:ea typeface="Verdana" pitchFamily="34" charset="0"/>
              <a:cs typeface="Verdana" pitchFamily="34" charset="0"/>
            </a:endParaRPr>
          </a:p>
          <a:p>
            <a:pPr algn="ctr">
              <a:buNone/>
            </a:pPr>
            <a:r>
              <a:rPr lang="en-US" sz="1800" dirty="0" smtClean="0">
                <a:solidFill>
                  <a:schemeClr val="accent2">
                    <a:lumMod val="50000"/>
                  </a:schemeClr>
                </a:solidFill>
                <a:latin typeface="Verdana" pitchFamily="34" charset="0"/>
                <a:ea typeface="Verdana" pitchFamily="34" charset="0"/>
                <a:cs typeface="Verdana" pitchFamily="34" charset="0"/>
                <a:hlinkClick r:id="rId2"/>
              </a:rPr>
              <a:t>www.acamarketing.net</a:t>
            </a:r>
            <a:endParaRPr lang="en-US" sz="1800" dirty="0">
              <a:solidFill>
                <a:schemeClr val="accent2">
                  <a:lumMod val="50000"/>
                </a:schemeClr>
              </a:solidFill>
              <a:latin typeface="Verdana" pitchFamily="34" charset="0"/>
              <a:ea typeface="Verdana" pitchFamily="34" charset="0"/>
              <a:cs typeface="Verdana" pitchFamily="34" charset="0"/>
            </a:endParaRPr>
          </a:p>
          <a:p>
            <a:pPr algn="ctr">
              <a:buNone/>
            </a:pPr>
            <a:r>
              <a:rPr lang="en-US" sz="1800" dirty="0" smtClean="0">
                <a:solidFill>
                  <a:schemeClr val="accent2">
                    <a:lumMod val="50000"/>
                  </a:schemeClr>
                </a:solidFill>
                <a:latin typeface="Verdana" pitchFamily="34" charset="0"/>
                <a:ea typeface="Verdana" pitchFamily="34" charset="0"/>
                <a:cs typeface="Verdana" pitchFamily="34" charset="0"/>
                <a:hlinkClick r:id="rId3"/>
              </a:rPr>
              <a:t>www.facebook.com/acamarketing</a:t>
            </a:r>
            <a:endParaRPr lang="en-US" sz="1800" dirty="0" smtClean="0">
              <a:solidFill>
                <a:schemeClr val="accent2">
                  <a:lumMod val="50000"/>
                </a:schemeClr>
              </a:solidFill>
              <a:latin typeface="Verdana" pitchFamily="34" charset="0"/>
              <a:ea typeface="Verdana" pitchFamily="34" charset="0"/>
              <a:cs typeface="Verdana" pitchFamily="34" charset="0"/>
            </a:endParaRPr>
          </a:p>
          <a:p>
            <a:pPr algn="ctr">
              <a:buNone/>
            </a:pPr>
            <a:r>
              <a:rPr lang="en-US" sz="1800" dirty="0" err="1" smtClean="0">
                <a:solidFill>
                  <a:schemeClr val="accent2">
                    <a:lumMod val="50000"/>
                  </a:schemeClr>
                </a:solidFill>
                <a:latin typeface="Verdana" pitchFamily="34" charset="0"/>
                <a:ea typeface="Verdana" pitchFamily="34" charset="0"/>
                <a:cs typeface="Verdana" pitchFamily="34" charset="0"/>
              </a:rPr>
              <a:t>Twitter.com</a:t>
            </a:r>
            <a:r>
              <a:rPr lang="en-US" sz="1800" dirty="0" smtClean="0">
                <a:solidFill>
                  <a:schemeClr val="accent2">
                    <a:lumMod val="50000"/>
                  </a:schemeClr>
                </a:solidFill>
                <a:latin typeface="Verdana" pitchFamily="34" charset="0"/>
                <a:ea typeface="Verdana" pitchFamily="34" charset="0"/>
                <a:cs typeface="Verdana" pitchFamily="34" charset="0"/>
              </a:rPr>
              <a:t>/</a:t>
            </a:r>
            <a:r>
              <a:rPr lang="en-US" sz="1800" dirty="0" err="1" smtClean="0">
                <a:solidFill>
                  <a:schemeClr val="accent2">
                    <a:lumMod val="50000"/>
                  </a:schemeClr>
                </a:solidFill>
                <a:latin typeface="Verdana" pitchFamily="34" charset="0"/>
                <a:ea typeface="Verdana" pitchFamily="34" charset="0"/>
                <a:cs typeface="Verdana" pitchFamily="34" charset="0"/>
              </a:rPr>
              <a:t>acamarketing</a:t>
            </a:r>
            <a:r>
              <a:rPr lang="en-US" sz="1800" dirty="0" smtClean="0">
                <a:solidFill>
                  <a:schemeClr val="accent2">
                    <a:lumMod val="50000"/>
                  </a:schemeClr>
                </a:solidFill>
                <a:latin typeface="Verdana" pitchFamily="34" charset="0"/>
                <a:ea typeface="Verdana" pitchFamily="34" charset="0"/>
                <a:cs typeface="Verdana" pitchFamily="34" charset="0"/>
              </a:rPr>
              <a:t> </a:t>
            </a:r>
          </a:p>
          <a:p>
            <a:pPr algn="ctr">
              <a:buNone/>
            </a:pPr>
            <a:endParaRPr lang="en-US" sz="1800" dirty="0">
              <a:solidFill>
                <a:schemeClr val="accent2">
                  <a:lumMod val="50000"/>
                </a:schemeClr>
              </a:solidFill>
              <a:latin typeface="Verdana" pitchFamily="34" charset="0"/>
              <a:ea typeface="Verdana" pitchFamily="34" charset="0"/>
              <a:cs typeface="Verdana" pitchFamily="34" charset="0"/>
            </a:endParaRPr>
          </a:p>
        </p:txBody>
      </p:sp>
      <p:sp>
        <p:nvSpPr>
          <p:cNvPr id="4" name="Slide Number Placeholder 3"/>
          <p:cNvSpPr>
            <a:spLocks noGrp="1"/>
          </p:cNvSpPr>
          <p:nvPr>
            <p:ph type="sldNum" sz="quarter" idx="12"/>
          </p:nvPr>
        </p:nvSpPr>
        <p:spPr/>
        <p:txBody>
          <a:bodyPr/>
          <a:lstStyle/>
          <a:p>
            <a:fld id="{DB0FFFA1-E54B-4339-9474-FE525B22919E}" type="slidenum">
              <a:rPr lang="en-US" smtClean="0"/>
              <a:pPr/>
              <a:t>12</a:t>
            </a:fld>
            <a:endParaRPr lang="en-US" dirty="0"/>
          </a:p>
        </p:txBody>
      </p:sp>
      <p:pic>
        <p:nvPicPr>
          <p:cNvPr id="6" name="Picture 5" descr="ACAMarketing_Logo_web.jpg"/>
          <p:cNvPicPr>
            <a:picLocks noChangeAspect="1"/>
          </p:cNvPicPr>
          <p:nvPr/>
        </p:nvPicPr>
        <p:blipFill>
          <a:blip r:embed="rId4" cstate="print"/>
          <a:stretch>
            <a:fillRect/>
          </a:stretch>
        </p:blipFill>
        <p:spPr>
          <a:xfrm>
            <a:off x="2838450" y="2462212"/>
            <a:ext cx="3467100" cy="1933575"/>
          </a:xfrm>
          <a:prstGeom prst="rect">
            <a:avLst/>
          </a:prstGeom>
        </p:spPr>
      </p:pic>
    </p:spTree>
    <p:extLst>
      <p:ext uri="{BB962C8B-B14F-4D97-AF65-F5344CB8AC3E}">
        <p14:creationId xmlns:p14="http://schemas.microsoft.com/office/powerpoint/2010/main" val="1030490160"/>
      </p:ext>
    </p:extLst>
  </p:cSld>
  <p:clrMapOvr>
    <a:masterClrMapping/>
  </p:clrMapOvr>
</p:sld>
</file>

<file path=ppt/theme/theme1.xml><?xml version="1.0" encoding="utf-8"?>
<a:theme xmlns:a="http://schemas.openxmlformats.org/drawingml/2006/main" name="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2562</TotalTime>
  <Words>402</Words>
  <Application>Microsoft Macintosh PowerPoint</Application>
  <PresentationFormat>On-screen Show (4:3)</PresentationFormat>
  <Paragraphs>88</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Theme1</vt:lpstr>
      <vt:lpstr>PowerPoint Presentation</vt:lpstr>
      <vt:lpstr>PowerPoint Presentation</vt:lpstr>
      <vt:lpstr>Who is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RECAP       PRESENTATION</vt:lpstr>
    </vt:vector>
  </TitlesOfParts>
  <Company>ACA Marketing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Curacao  Presents: “I N T O C A B L E” A private concert @ The House of Blues Sunset April 21, 2010</dc:title>
  <dc:creator>Ayelet Corona</dc:creator>
  <cp:lastModifiedBy>Ayelet</cp:lastModifiedBy>
  <cp:revision>177</cp:revision>
  <dcterms:created xsi:type="dcterms:W3CDTF">2010-03-24T18:46:25Z</dcterms:created>
  <dcterms:modified xsi:type="dcterms:W3CDTF">2015-04-25T00:05:26Z</dcterms:modified>
</cp:coreProperties>
</file>