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76" r:id="rId1"/>
  </p:sldMasterIdLst>
  <p:notesMasterIdLst>
    <p:notesMasterId r:id="rId14"/>
  </p:notesMasterIdLst>
  <p:sldIdLst>
    <p:sldId id="256" r:id="rId2"/>
    <p:sldId id="257" r:id="rId3"/>
    <p:sldId id="265" r:id="rId4"/>
    <p:sldId id="258" r:id="rId5"/>
    <p:sldId id="268" r:id="rId6"/>
    <p:sldId id="259" r:id="rId7"/>
    <p:sldId id="260" r:id="rId8"/>
    <p:sldId id="267" r:id="rId9"/>
    <p:sldId id="261" r:id="rId10"/>
    <p:sldId id="269" r:id="rId11"/>
    <p:sldId id="270" r:id="rId12"/>
    <p:sldId id="266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82" autoAdjust="0"/>
    <p:restoredTop sz="94660"/>
  </p:normalViewPr>
  <p:slideViewPr>
    <p:cSldViewPr>
      <p:cViewPr>
        <p:scale>
          <a:sx n="72" d="100"/>
          <a:sy n="72" d="100"/>
        </p:scale>
        <p:origin x="-2664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29C00A-B963-4AE3-8052-92F74E844CE0}" type="datetimeFigureOut">
              <a:rPr lang="en-US" smtClean="0"/>
              <a:pPr/>
              <a:t>4/24/15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05315D-8A62-4CFF-891A-88679668D6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2811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011AF-9985-4712-962C-47000F238A26}" type="datetime1">
              <a:rPr lang="en-US" smtClean="0"/>
              <a:pPr/>
              <a:t>4/24/15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FFFA1-E54B-4339-9474-FE525B2291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46C32-A659-4107-96E7-21F92397FBD9}" type="datetime1">
              <a:rPr lang="en-US" smtClean="0"/>
              <a:pPr/>
              <a:t>4/24/15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FFFA1-E54B-4339-9474-FE525B2291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9BB60-D971-4FE7-A941-3FD11E42F993}" type="datetime1">
              <a:rPr lang="en-US" smtClean="0"/>
              <a:pPr/>
              <a:t>4/24/15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FFFA1-E54B-4339-9474-FE525B2291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55B3B-FDA4-4C90-A22F-7E37F5E15C06}" type="datetime1">
              <a:rPr lang="en-US" smtClean="0"/>
              <a:pPr/>
              <a:t>4/24/15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FFFA1-E54B-4339-9474-FE525B2291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8A966-11C6-4F96-B1C6-2EE28FE25120}" type="datetime1">
              <a:rPr lang="en-US" smtClean="0"/>
              <a:pPr/>
              <a:t>4/24/15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FFFA1-E54B-4339-9474-FE525B2291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8BF25-BADD-46AB-8232-190428725C65}" type="datetime1">
              <a:rPr lang="en-US" smtClean="0"/>
              <a:pPr/>
              <a:t>4/24/15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FFFA1-E54B-4339-9474-FE525B2291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57DD8-DAAE-4F69-8D0F-6DE1287A3893}" type="datetime1">
              <a:rPr lang="en-US" smtClean="0"/>
              <a:pPr/>
              <a:t>4/24/15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FFFA1-E54B-4339-9474-FE525B2291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EA4D2-0FE4-49B8-B9D9-46AF99F86EF4}" type="datetime1">
              <a:rPr lang="en-US" smtClean="0"/>
              <a:pPr/>
              <a:t>4/24/15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FFFA1-E54B-4339-9474-FE525B2291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A1C23-04C4-41C9-BAB8-96E503C01189}" type="datetime1">
              <a:rPr lang="en-US" smtClean="0"/>
              <a:pPr/>
              <a:t>4/24/15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FFFA1-E54B-4339-9474-FE525B2291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53D3A-D970-4707-8B1D-95D76A4D6242}" type="datetime1">
              <a:rPr lang="en-US" smtClean="0"/>
              <a:pPr/>
              <a:t>4/24/15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FFFA1-E54B-4339-9474-FE525B2291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21B66-6DE0-4EC8-BAC5-88E024CD2374}" type="datetime1">
              <a:rPr lang="en-US" smtClean="0"/>
              <a:pPr/>
              <a:t>4/24/15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FFFA1-E54B-4339-9474-FE525B2291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E95C4A-76EB-4F8A-8A1F-D3C2EF1521E1}" type="datetime1">
              <a:rPr lang="en-US" smtClean="0"/>
              <a:pPr/>
              <a:t>4/24/15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0FFFA1-E54B-4339-9474-FE525B22919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7" r:id="rId1"/>
    <p:sldLayoutId id="2147484178" r:id="rId2"/>
    <p:sldLayoutId id="2147484179" r:id="rId3"/>
    <p:sldLayoutId id="2147484180" r:id="rId4"/>
    <p:sldLayoutId id="2147484181" r:id="rId5"/>
    <p:sldLayoutId id="2147484182" r:id="rId6"/>
    <p:sldLayoutId id="2147484183" r:id="rId7"/>
    <p:sldLayoutId id="2147484184" r:id="rId8"/>
    <p:sldLayoutId id="2147484185" r:id="rId9"/>
    <p:sldLayoutId id="2147484186" r:id="rId10"/>
    <p:sldLayoutId id="2147484187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openxmlformats.org/officeDocument/2006/relationships/image" Target="../media/image8.jpeg"/><Relationship Id="rId5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4" Type="http://schemas.openxmlformats.org/officeDocument/2006/relationships/image" Target="../media/image11.jpeg"/><Relationship Id="rId5" Type="http://schemas.openxmlformats.org/officeDocument/2006/relationships/image" Target="../media/image12.jpeg"/><Relationship Id="rId6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Relationship Id="rId3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4" Type="http://schemas.openxmlformats.org/officeDocument/2006/relationships/image" Target="../media/image15.jpeg"/><Relationship Id="rId5" Type="http://schemas.openxmlformats.org/officeDocument/2006/relationships/image" Target="../media/image16.jpeg"/><Relationship Id="rId6" Type="http://schemas.openxmlformats.org/officeDocument/2006/relationships/image" Target="../media/image8.jpeg"/><Relationship Id="rId7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4" Type="http://schemas.openxmlformats.org/officeDocument/2006/relationships/image" Target="../media/image19.jpeg"/><Relationship Id="rId5" Type="http://schemas.openxmlformats.org/officeDocument/2006/relationships/image" Target="../media/image20.jpeg"/><Relationship Id="rId6" Type="http://schemas.openxmlformats.org/officeDocument/2006/relationships/image" Target="../media/image21.jpeg"/><Relationship Id="rId7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4" Type="http://schemas.openxmlformats.org/officeDocument/2006/relationships/image" Target="../media/image24.jpeg"/><Relationship Id="rId5" Type="http://schemas.openxmlformats.org/officeDocument/2006/relationships/image" Target="../media/image25.jpeg"/><Relationship Id="rId6" Type="http://schemas.openxmlformats.org/officeDocument/2006/relationships/image" Target="../media/image26.jpeg"/><Relationship Id="rId7" Type="http://schemas.openxmlformats.org/officeDocument/2006/relationships/image" Target="../media/image27.jpeg"/><Relationship Id="rId8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4" Type="http://schemas.openxmlformats.org/officeDocument/2006/relationships/image" Target="../media/image30.jpeg"/><Relationship Id="rId5" Type="http://schemas.openxmlformats.org/officeDocument/2006/relationships/image" Target="../media/image23.jpeg"/><Relationship Id="rId6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eg"/><Relationship Id="rId3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eg"/><Relationship Id="rId3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acebook.com/acamarketing" TargetMode="External"/><Relationship Id="rId4" Type="http://schemas.openxmlformats.org/officeDocument/2006/relationships/image" Target="../media/image1.jpeg"/><Relationship Id="rId5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acamarketing.ne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ln w="57150">
            <a:solidFill>
              <a:schemeClr val="tx2"/>
            </a:solidFill>
          </a:ln>
        </p:spPr>
        <p:txBody>
          <a:bodyPr anchor="ctr">
            <a:normAutofit fontScale="90000"/>
          </a:bodyPr>
          <a:lstStyle/>
          <a:p>
            <a:pPr algn="l"/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BatangChe" pitchFamily="49" charset="-127"/>
                <a:ea typeface="BatangChe" pitchFamily="49" charset="-127"/>
                <a:cs typeface="Aharoni" pitchFamily="2" charset="-79"/>
              </a:rPr>
              <a:t>					</a:t>
            </a:r>
            <a:r>
              <a:rPr lang="en-US" sz="3600" b="1" dirty="0" smtClean="0">
                <a:solidFill>
                  <a:srgbClr val="C00000"/>
                </a:solidFill>
                <a:latin typeface="David" pitchFamily="34" charset="-79"/>
                <a:ea typeface="BatangChe" pitchFamily="49" charset="-127"/>
                <a:cs typeface="David" pitchFamily="34" charset="-79"/>
              </a:rPr>
              <a:t>RECAP </a:t>
            </a:r>
            <a:br>
              <a:rPr lang="en-US" sz="3600" b="1" dirty="0" smtClean="0">
                <a:solidFill>
                  <a:srgbClr val="C00000"/>
                </a:solidFill>
                <a:latin typeface="David" pitchFamily="34" charset="-79"/>
                <a:ea typeface="BatangChe" pitchFamily="49" charset="-127"/>
                <a:cs typeface="David" pitchFamily="34" charset="-79"/>
              </a:rPr>
            </a:br>
            <a:r>
              <a:rPr lang="en-US" sz="3600" b="1" dirty="0" smtClean="0">
                <a:solidFill>
                  <a:srgbClr val="C00000"/>
                </a:solidFill>
                <a:latin typeface="David" pitchFamily="34" charset="-79"/>
                <a:ea typeface="BatangChe" pitchFamily="49" charset="-127"/>
                <a:cs typeface="David" pitchFamily="34" charset="-79"/>
              </a:rPr>
              <a:t>					PRESENTATION</a:t>
            </a:r>
            <a:endParaRPr lang="en-US" sz="3600" b="1" dirty="0">
              <a:solidFill>
                <a:srgbClr val="C00000"/>
              </a:solidFill>
              <a:latin typeface="David" pitchFamily="34" charset="-79"/>
              <a:ea typeface="BatangChe" pitchFamily="49" charset="-127"/>
              <a:cs typeface="David" pitchFamily="34" charset="-79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FFFA1-E54B-4339-9474-FE525B22919E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6934200" y="5257800"/>
            <a:ext cx="1752600" cy="304800"/>
          </a:xfrm>
        </p:spPr>
        <p:txBody>
          <a:bodyPr>
            <a:normAutofit/>
          </a:bodyPr>
          <a:lstStyle/>
          <a:p>
            <a:r>
              <a:rPr lang="en-US" sz="1200" dirty="0" smtClean="0">
                <a:solidFill>
                  <a:schemeClr val="bg1">
                    <a:lumMod val="6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Produced By: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4" name="Picture 3" descr="ACAMarketing_Logo_we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86600" y="5528896"/>
            <a:ext cx="1676400" cy="934916"/>
          </a:xfrm>
          <a:prstGeom prst="rect">
            <a:avLst/>
          </a:prstGeom>
        </p:spPr>
      </p:pic>
      <p:pic>
        <p:nvPicPr>
          <p:cNvPr id="6" name="Picture 5" descr="5099962942157-MF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57400" y="1676400"/>
            <a:ext cx="4572000" cy="4572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33400" y="1676400"/>
            <a:ext cx="1676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P R E S E N T S :</a:t>
            </a: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@ The House of Blues Sunset</a:t>
            </a:r>
          </a:p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April 22, 2010</a:t>
            </a:r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2" name="Picture 1" descr="Curacao.jpe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381000"/>
            <a:ext cx="2268934" cy="96202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ln w="57150">
            <a:solidFill>
              <a:schemeClr val="tx2"/>
            </a:solidFill>
          </a:ln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  <a:latin typeface="David" pitchFamily="34" charset="-79"/>
                <a:ea typeface="BatangChe" pitchFamily="49" charset="-127"/>
                <a:cs typeface="David" pitchFamily="34" charset="-79"/>
              </a:rPr>
              <a:t>			RECAP </a:t>
            </a:r>
            <a:br>
              <a:rPr lang="en-US" sz="3200" b="1" dirty="0" smtClean="0">
                <a:solidFill>
                  <a:srgbClr val="C00000"/>
                </a:solidFill>
                <a:latin typeface="David" pitchFamily="34" charset="-79"/>
                <a:ea typeface="BatangChe" pitchFamily="49" charset="-127"/>
                <a:cs typeface="David" pitchFamily="34" charset="-79"/>
              </a:rPr>
            </a:br>
            <a:r>
              <a:rPr lang="en-US" sz="3200" b="1" dirty="0" smtClean="0">
                <a:solidFill>
                  <a:srgbClr val="C00000"/>
                </a:solidFill>
                <a:latin typeface="David" pitchFamily="34" charset="-79"/>
                <a:ea typeface="BatangChe" pitchFamily="49" charset="-127"/>
                <a:cs typeface="David" pitchFamily="34" charset="-79"/>
              </a:rPr>
              <a:t>					PRESENTATION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257800"/>
            <a:ext cx="8229600" cy="1371600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en-US" sz="4800" b="1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The Event:</a:t>
            </a:r>
            <a:r>
              <a:rPr lang="en-US" sz="4800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 lvl="0"/>
            <a:r>
              <a:rPr lang="en-US" sz="4800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ACA Marketing produced a private concert for La Curacao </a:t>
            </a:r>
          </a:p>
          <a:p>
            <a:pPr lvl="0"/>
            <a:r>
              <a:rPr lang="en-US" sz="4800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ACA Marketing secured one of the biggest acts from the regional music genre: “INTOCABLE”</a:t>
            </a:r>
          </a:p>
          <a:p>
            <a:pPr lvl="0"/>
            <a:r>
              <a:rPr lang="en-US" sz="4800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The event took place at the legendary venue The House of Blues in Sunset strip on April 22, 2010</a:t>
            </a:r>
          </a:p>
          <a:p>
            <a:pPr lvl="0"/>
            <a:r>
              <a:rPr lang="en-US" sz="4800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The event was private for only La Curacao’s customers and selected employees</a:t>
            </a:r>
          </a:p>
          <a:p>
            <a:pPr lvl="0"/>
            <a:r>
              <a:rPr lang="en-US" sz="4800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The event was very exclusive for only 1,500 people.</a:t>
            </a:r>
          </a:p>
          <a:p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</a:p>
          <a:p>
            <a:endParaRPr lang="en-US" sz="2800" dirty="0">
              <a:solidFill>
                <a:schemeClr val="accent2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FFFA1-E54B-4339-9474-FE525B22919E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2050" name="Picture 2" descr="C:\Users\Ayelet Corona\AppData\Local\Microsoft\Windows\Temporary Internet Files\Content.Outlook\6U1VCHZX\IMG_717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524000"/>
            <a:ext cx="8382000" cy="3733800"/>
          </a:xfrm>
          <a:prstGeom prst="rect">
            <a:avLst/>
          </a:prstGeom>
          <a:noFill/>
        </p:spPr>
      </p:pic>
      <p:pic>
        <p:nvPicPr>
          <p:cNvPr id="1027" name="Picture 3" descr="C:\Users\Ayelet Corona\Documents\ACA Marketing\ACAMarketing_Logo_we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15200" y="6019800"/>
            <a:ext cx="1050379" cy="585788"/>
          </a:xfrm>
          <a:prstGeom prst="rect">
            <a:avLst/>
          </a:prstGeom>
          <a:noFill/>
        </p:spPr>
      </p:pic>
      <p:pic>
        <p:nvPicPr>
          <p:cNvPr id="8" name="Picture 7" descr="Curacao.jpe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381000"/>
            <a:ext cx="2268934" cy="96202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ln w="38100">
            <a:solidFill>
              <a:schemeClr val="tx2"/>
            </a:solidFill>
          </a:ln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  <a:latin typeface="David" pitchFamily="34" charset="-79"/>
                <a:ea typeface="BatangChe" pitchFamily="49" charset="-127"/>
                <a:cs typeface="David" pitchFamily="34" charset="-79"/>
              </a:rPr>
              <a:t>			RECAP </a:t>
            </a:r>
            <a:br>
              <a:rPr lang="en-US" sz="3200" b="1" dirty="0" smtClean="0">
                <a:solidFill>
                  <a:srgbClr val="C00000"/>
                </a:solidFill>
                <a:latin typeface="David" pitchFamily="34" charset="-79"/>
                <a:ea typeface="BatangChe" pitchFamily="49" charset="-127"/>
                <a:cs typeface="David" pitchFamily="34" charset="-79"/>
              </a:rPr>
            </a:br>
            <a:r>
              <a:rPr lang="en-US" sz="3200" b="1" dirty="0" smtClean="0">
                <a:solidFill>
                  <a:srgbClr val="C00000"/>
                </a:solidFill>
                <a:latin typeface="David" pitchFamily="34" charset="-79"/>
                <a:ea typeface="BatangChe" pitchFamily="49" charset="-127"/>
                <a:cs typeface="David" pitchFamily="34" charset="-79"/>
              </a:rPr>
              <a:t>					PRESENTATION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457200" y="5105400"/>
            <a:ext cx="8229600" cy="1600200"/>
          </a:xfrm>
        </p:spPr>
        <p:txBody>
          <a:bodyPr>
            <a:normAutofit fontScale="32500" lnSpcReduction="20000"/>
          </a:bodyPr>
          <a:lstStyle/>
          <a:p>
            <a:pPr algn="l">
              <a:buNone/>
            </a:pPr>
            <a:r>
              <a:rPr lang="en-US" sz="3700" b="1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The Goal:</a:t>
            </a:r>
            <a:endParaRPr lang="en-US" sz="3700" dirty="0" smtClean="0">
              <a:solidFill>
                <a:schemeClr val="tx2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 algn="l"/>
            <a:r>
              <a:rPr lang="en-US" sz="3700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Drive Traffic to </a:t>
            </a:r>
            <a:r>
              <a:rPr lang="en-US" sz="3700" b="1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 Curacao </a:t>
            </a:r>
            <a:r>
              <a:rPr lang="en-US" sz="3700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stores by offering the opportunity to win tickets to this private event</a:t>
            </a:r>
          </a:p>
          <a:p>
            <a:pPr lvl="0" algn="l"/>
            <a:r>
              <a:rPr lang="en-US" sz="3700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Increase sales during event promotional time</a:t>
            </a:r>
          </a:p>
          <a:p>
            <a:pPr lvl="0" algn="l"/>
            <a:r>
              <a:rPr lang="en-US" sz="3700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Promote </a:t>
            </a:r>
            <a:r>
              <a:rPr lang="en-US" sz="3700" b="1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 Curacao </a:t>
            </a:r>
            <a:r>
              <a:rPr lang="en-US" sz="3700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Department Store card</a:t>
            </a:r>
          </a:p>
          <a:p>
            <a:pPr lvl="0" algn="l"/>
            <a:r>
              <a:rPr lang="en-US" sz="3700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To bring an unique experience to La Curacao’s customers and employees</a:t>
            </a:r>
          </a:p>
          <a:p>
            <a:pPr lvl="0" algn="l"/>
            <a:r>
              <a:rPr lang="en-US" sz="3700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To find an event that would bring the dynamic of motivating both the La Curacao’s customers and employees</a:t>
            </a:r>
          </a:p>
          <a:p>
            <a:pPr lvl="0" algn="l"/>
            <a:r>
              <a:rPr lang="en-US" sz="3700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To develop an event that could be the start for a “Concert Series” owned by </a:t>
            </a:r>
            <a:r>
              <a:rPr lang="en-US" sz="3700" b="1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 Curacao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FFFA1-E54B-4339-9474-FE525B22919E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6" name="Picture 3" descr="C:\Users\Ayelet Corona\AppData\Local\Microsoft\Windows\Temporary Internet Files\Content.Outlook\6U1VCHZX\IMG_698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524000"/>
            <a:ext cx="4419600" cy="3465635"/>
          </a:xfrm>
          <a:prstGeom prst="rect">
            <a:avLst/>
          </a:prstGeom>
          <a:noFill/>
        </p:spPr>
      </p:pic>
      <p:pic>
        <p:nvPicPr>
          <p:cNvPr id="6149" name="Picture 5" descr="C:\Users\Ayelet Corona\AppData\Local\Microsoft\Windows\Temporary Internet Files\Content.Outlook\6U1VCHZX\IMG_728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7800" y="1524000"/>
            <a:ext cx="3200400" cy="3657600"/>
          </a:xfrm>
          <a:prstGeom prst="rect">
            <a:avLst/>
          </a:prstGeom>
          <a:noFill/>
        </p:spPr>
      </p:pic>
      <p:pic>
        <p:nvPicPr>
          <p:cNvPr id="8" name="Picture 3" descr="C:\Users\Ayelet Corona\Documents\ACA Marketing\ACAMarketing_Logo_web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48600" y="6248400"/>
            <a:ext cx="640475" cy="357188"/>
          </a:xfrm>
          <a:prstGeom prst="rect">
            <a:avLst/>
          </a:prstGeom>
          <a:noFill/>
        </p:spPr>
      </p:pic>
      <p:pic>
        <p:nvPicPr>
          <p:cNvPr id="9" name="Picture 8" descr="Curacao.jpe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381000"/>
            <a:ext cx="2268934" cy="96202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 w="38100">
            <a:solidFill>
              <a:schemeClr val="tx2"/>
            </a:solidFill>
          </a:ln>
        </p:spPr>
        <p:txBody>
          <a:bodyPr>
            <a:normAutofit fontScale="90000"/>
          </a:bodyPr>
          <a:lstStyle/>
          <a:p>
            <a:pPr algn="l"/>
            <a:r>
              <a:rPr lang="en-US" sz="3600" b="1" dirty="0" smtClean="0">
                <a:solidFill>
                  <a:srgbClr val="C00000"/>
                </a:solidFill>
                <a:latin typeface="David" pitchFamily="34" charset="-79"/>
                <a:ea typeface="BatangChe" pitchFamily="49" charset="-127"/>
                <a:cs typeface="David" pitchFamily="34" charset="-79"/>
              </a:rPr>
              <a:t>					RECAP </a:t>
            </a:r>
            <a:br>
              <a:rPr lang="en-US" sz="3600" b="1" dirty="0" smtClean="0">
                <a:solidFill>
                  <a:srgbClr val="C00000"/>
                </a:solidFill>
                <a:latin typeface="David" pitchFamily="34" charset="-79"/>
                <a:ea typeface="BatangChe" pitchFamily="49" charset="-127"/>
                <a:cs typeface="David" pitchFamily="34" charset="-79"/>
              </a:rPr>
            </a:br>
            <a:r>
              <a:rPr lang="en-US" sz="3600" b="1" dirty="0" smtClean="0">
                <a:solidFill>
                  <a:srgbClr val="C00000"/>
                </a:solidFill>
                <a:latin typeface="David" pitchFamily="34" charset="-79"/>
                <a:ea typeface="BatangChe" pitchFamily="49" charset="-127"/>
                <a:cs typeface="David" pitchFamily="34" charset="-79"/>
              </a:rPr>
              <a:t>					PRESENTATION</a:t>
            </a:r>
            <a:endParaRPr lang="en-US" sz="3600" dirty="0">
              <a:solidFill>
                <a:schemeClr val="accent2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029200"/>
            <a:ext cx="8229600" cy="1676400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US" sz="1200" b="1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	La Curacao Bill Insert			LA CURACAO DIRECT MAIL PIECE</a:t>
            </a:r>
          </a:p>
          <a:p>
            <a:pPr>
              <a:buNone/>
            </a:pPr>
            <a:r>
              <a:rPr lang="en-US" sz="1100" b="1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Benefits: 	</a:t>
            </a:r>
          </a:p>
          <a:p>
            <a:r>
              <a:rPr lang="en-US" sz="1100" b="1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 Curacao </a:t>
            </a:r>
            <a:r>
              <a:rPr lang="en-US" sz="1100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will be the “Presenting Sponsor” for the event. </a:t>
            </a:r>
            <a:r>
              <a:rPr lang="en-US" sz="1000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</a:t>
            </a:r>
            <a:endParaRPr lang="en-US" sz="1000" b="1" dirty="0" smtClean="0">
              <a:solidFill>
                <a:schemeClr val="tx2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en-US" sz="1100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The event will be promoted only with </a:t>
            </a:r>
            <a:r>
              <a:rPr lang="en-US" sz="1100" b="1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 Curacao </a:t>
            </a:r>
            <a:r>
              <a:rPr lang="en-US" sz="1100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media buy, at stores, store catalog &amp; statements</a:t>
            </a:r>
          </a:p>
          <a:p>
            <a:r>
              <a:rPr lang="en-US" sz="1100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All 1500 tickets to private event will say “</a:t>
            </a:r>
            <a:r>
              <a:rPr lang="en-US" sz="1100" b="1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 Curacao </a:t>
            </a:r>
            <a:r>
              <a:rPr lang="en-US" sz="1100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presents”</a:t>
            </a:r>
          </a:p>
          <a:p>
            <a:r>
              <a:rPr lang="en-US" sz="1100" b="1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 Curacao </a:t>
            </a:r>
            <a:r>
              <a:rPr lang="en-US" sz="1100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will have the right to utilize INTOCABLE’s name, logo and image for promotional campaign </a:t>
            </a:r>
          </a:p>
          <a:p>
            <a:r>
              <a:rPr lang="en-US" sz="1100" b="1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 Curacao </a:t>
            </a:r>
            <a:r>
              <a:rPr lang="en-US" sz="1100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to develop contest to win tickets </a:t>
            </a:r>
            <a:r>
              <a:rPr lang="en-US" sz="1100" u="sng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only</a:t>
            </a:r>
            <a:r>
              <a:rPr lang="en-US" sz="1100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at stores to this private event</a:t>
            </a:r>
          </a:p>
          <a:p>
            <a:r>
              <a:rPr lang="en-US" sz="1100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INTOCABLE to record a special tag for TV promotion for </a:t>
            </a:r>
            <a:r>
              <a:rPr lang="en-US" sz="1100" b="1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 Curacao</a:t>
            </a:r>
          </a:p>
          <a:p>
            <a:endParaRPr lang="en-US" sz="2400" dirty="0" smtClean="0">
              <a:solidFill>
                <a:schemeClr val="accent2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n-US" sz="2400" dirty="0">
              <a:solidFill>
                <a:schemeClr val="accent2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FFFA1-E54B-4339-9474-FE525B22919E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3074" name="Picture 2" descr="C:\Users\Ayelet Corona\AppData\Local\Microsoft\Windows\Temporary Internet Files\Content.Outlook\6U1VCHZX\img0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2247900" y="-419100"/>
            <a:ext cx="1447800" cy="5181600"/>
          </a:xfrm>
          <a:prstGeom prst="rect">
            <a:avLst/>
          </a:prstGeom>
          <a:noFill/>
        </p:spPr>
      </p:pic>
      <p:pic>
        <p:nvPicPr>
          <p:cNvPr id="3075" name="Picture 3" descr="C:\Users\Ayelet Corona\AppData\Local\Microsoft\Windows\Temporary Internet Files\Content.Outlook\6U1VCHZX\img0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8800" y="1600200"/>
            <a:ext cx="2981264" cy="34290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457200" y="2971800"/>
            <a:ext cx="50292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1,500 Tickets given out @ La Curacao stores </a:t>
            </a:r>
          </a:p>
          <a:p>
            <a:endParaRPr lang="en-US" sz="1000" b="1" dirty="0">
              <a:solidFill>
                <a:schemeClr val="tx2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3077" name="Picture 5" descr="C:\Users\Ayelet Corona\AppData\Local\Microsoft\Windows\Temporary Internet Files\Content.Outlook\6U1VCHZX\intocable (6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3276600"/>
            <a:ext cx="5029200" cy="1752600"/>
          </a:xfrm>
          <a:prstGeom prst="rect">
            <a:avLst/>
          </a:prstGeom>
          <a:noFill/>
        </p:spPr>
      </p:pic>
      <p:pic>
        <p:nvPicPr>
          <p:cNvPr id="10" name="Picture 3" descr="C:\Users\Ayelet Corona\Documents\ACA Marketing\ACAMarketing_Logo_web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96200" y="6172200"/>
            <a:ext cx="716675" cy="399684"/>
          </a:xfrm>
          <a:prstGeom prst="rect">
            <a:avLst/>
          </a:prstGeom>
          <a:noFill/>
        </p:spPr>
      </p:pic>
      <p:pic>
        <p:nvPicPr>
          <p:cNvPr id="11" name="Picture 10" descr="Curacao.jpe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381000"/>
            <a:ext cx="2268934" cy="96202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 w="38100">
            <a:solidFill>
              <a:schemeClr val="tx2"/>
            </a:solidFill>
          </a:ln>
        </p:spPr>
        <p:txBody>
          <a:bodyPr>
            <a:noAutofit/>
          </a:bodyPr>
          <a:lstStyle/>
          <a:p>
            <a:pPr algn="r"/>
            <a:r>
              <a:rPr lang="en-US" sz="3800" b="1" dirty="0" smtClean="0">
                <a:solidFill>
                  <a:srgbClr val="C00000"/>
                </a:solidFill>
                <a:latin typeface="David" pitchFamily="34" charset="-79"/>
                <a:ea typeface="BatangChe" pitchFamily="49" charset="-127"/>
                <a:cs typeface="David" pitchFamily="34" charset="-79"/>
              </a:rPr>
              <a:t>						 </a:t>
            </a:r>
            <a:r>
              <a:rPr lang="en-US" sz="3200" b="1" dirty="0" smtClean="0">
                <a:solidFill>
                  <a:srgbClr val="C00000"/>
                </a:solidFill>
                <a:latin typeface="David" pitchFamily="34" charset="-79"/>
                <a:ea typeface="BatangChe" pitchFamily="49" charset="-127"/>
                <a:cs typeface="David" pitchFamily="34" charset="-79"/>
              </a:rPr>
              <a:t>RECAP 					PRESENTATION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343400"/>
          </a:xfrm>
        </p:spPr>
        <p:txBody>
          <a:bodyPr>
            <a:normAutofit fontScale="47500" lnSpcReduction="20000"/>
          </a:bodyPr>
          <a:lstStyle/>
          <a:p>
            <a:pPr algn="ctr">
              <a:buNone/>
            </a:pPr>
            <a:r>
              <a:rPr lang="en-US" sz="5900" b="1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 E D I A   B U Y</a:t>
            </a:r>
            <a:r>
              <a:rPr lang="en-US" sz="5900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>
              <a:buNone/>
            </a:pPr>
            <a:endParaRPr lang="en-US" b="1" dirty="0" smtClean="0">
              <a:solidFill>
                <a:schemeClr val="tx2">
                  <a:lumMod val="7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r>
              <a:rPr lang="en-US" sz="3800" b="1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TV Media Buy - 45 spots at:</a:t>
            </a:r>
            <a:r>
              <a:rPr lang="en-US" sz="3800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   </a:t>
            </a:r>
          </a:p>
          <a:p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Telemundo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</a:t>
            </a:r>
          </a:p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Channel 22 </a:t>
            </a:r>
          </a:p>
          <a:p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Estrella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TV  </a:t>
            </a:r>
          </a:p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Channel 62   </a:t>
            </a:r>
          </a:p>
          <a:p>
            <a:pPr>
              <a:buNone/>
            </a:pPr>
            <a:endParaRPr lang="en-US" b="1" dirty="0" smtClean="0">
              <a:solidFill>
                <a:schemeClr val="tx2">
                  <a:lumMod val="7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r>
              <a:rPr lang="en-US" sz="3800" b="1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Radio mentions at La </a:t>
            </a:r>
            <a:r>
              <a:rPr lang="en-US" sz="3800" b="1" dirty="0" err="1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Que</a:t>
            </a:r>
            <a:r>
              <a:rPr lang="en-US" sz="3800" b="1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Buena: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About 60   </a:t>
            </a:r>
          </a:p>
          <a:p>
            <a:pPr>
              <a:buNone/>
            </a:pPr>
            <a:endParaRPr lang="en-US" b="1" dirty="0" smtClean="0">
              <a:solidFill>
                <a:schemeClr val="tx2">
                  <a:lumMod val="7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r>
              <a:rPr lang="en-US" sz="3800" b="1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Bill insert: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300,000 To all La Curacao's customers</a:t>
            </a:r>
          </a:p>
          <a:p>
            <a:pPr>
              <a:buNone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>
              <a:buNone/>
            </a:pPr>
            <a:r>
              <a:rPr lang="en-US" sz="3800" b="1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Direct Mail:</a:t>
            </a:r>
            <a:r>
              <a:rPr lang="en-US" sz="3800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100,000 to La Curacao Customers      </a:t>
            </a:r>
          </a:p>
          <a:p>
            <a:pPr>
              <a:buNone/>
            </a:pPr>
            <a:endParaRPr lang="en-US" i="1" dirty="0" smtClean="0">
              <a:solidFill>
                <a:schemeClr val="tx2">
                  <a:lumMod val="7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endParaRPr lang="en-US" i="1" dirty="0" smtClean="0">
              <a:solidFill>
                <a:schemeClr val="tx2">
                  <a:lumMod val="7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endParaRPr lang="en-US" i="1" dirty="0" smtClean="0">
              <a:solidFill>
                <a:schemeClr val="tx2">
                  <a:lumMod val="7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r">
              <a:buNone/>
            </a:pPr>
            <a:r>
              <a:rPr lang="en-US" sz="2600" i="1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*Information received from Teylez Perez - La Curacao</a:t>
            </a:r>
            <a:endParaRPr lang="en-US" sz="2600" dirty="0">
              <a:solidFill>
                <a:schemeClr val="tx2">
                  <a:lumMod val="7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FFFA1-E54B-4339-9474-FE525B22919E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6" name="Picture 3" descr="C:\Users\Ayelet Corona\Documents\ACA Marketing\ACAMarketing_Logo_we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6248400"/>
            <a:ext cx="716675" cy="399684"/>
          </a:xfrm>
          <a:prstGeom prst="rect">
            <a:avLst/>
          </a:prstGeom>
          <a:noFill/>
        </p:spPr>
      </p:pic>
      <p:pic>
        <p:nvPicPr>
          <p:cNvPr id="7" name="Picture 6" descr="Curacao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381000"/>
            <a:ext cx="2268934" cy="96202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 w="38100">
            <a:solidFill>
              <a:schemeClr val="tx2"/>
            </a:solidFill>
          </a:ln>
        </p:spPr>
        <p:txBody>
          <a:bodyPr>
            <a:normAutofit fontScale="90000"/>
          </a:bodyPr>
          <a:lstStyle/>
          <a:p>
            <a:pPr algn="l"/>
            <a:r>
              <a:rPr lang="en-US" sz="3600" b="1" dirty="0" smtClean="0">
                <a:solidFill>
                  <a:srgbClr val="C00000"/>
                </a:solidFill>
                <a:latin typeface="David" pitchFamily="34" charset="-79"/>
                <a:ea typeface="BatangChe" pitchFamily="49" charset="-127"/>
                <a:cs typeface="David" pitchFamily="34" charset="-79"/>
              </a:rPr>
              <a:t>					RECAP </a:t>
            </a:r>
            <a:br>
              <a:rPr lang="en-US" sz="3600" b="1" dirty="0" smtClean="0">
                <a:solidFill>
                  <a:srgbClr val="C00000"/>
                </a:solidFill>
                <a:latin typeface="David" pitchFamily="34" charset="-79"/>
                <a:ea typeface="BatangChe" pitchFamily="49" charset="-127"/>
                <a:cs typeface="David" pitchFamily="34" charset="-79"/>
              </a:rPr>
            </a:br>
            <a:r>
              <a:rPr lang="en-US" sz="3600" b="1" dirty="0" smtClean="0">
                <a:solidFill>
                  <a:srgbClr val="C00000"/>
                </a:solidFill>
                <a:latin typeface="David" pitchFamily="34" charset="-79"/>
                <a:ea typeface="BatangChe" pitchFamily="49" charset="-127"/>
                <a:cs typeface="David" pitchFamily="34" charset="-79"/>
              </a:rPr>
              <a:t>					PRESENTATION</a:t>
            </a:r>
            <a:endParaRPr lang="en-US" sz="3600" dirty="0">
              <a:solidFill>
                <a:schemeClr val="accent2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00800"/>
            <a:ext cx="8229600" cy="457200"/>
          </a:xfrm>
        </p:spPr>
        <p:txBody>
          <a:bodyPr>
            <a:normAutofit fontScale="55000" lnSpcReduction="20000"/>
          </a:bodyPr>
          <a:lstStyle/>
          <a:p>
            <a:endParaRPr lang="en-US" sz="1800" dirty="0" smtClean="0">
              <a:solidFill>
                <a:schemeClr val="tx2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r>
              <a:rPr lang="en-US" sz="2500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Extensive signage at venue</a:t>
            </a:r>
            <a:endParaRPr lang="en-US" sz="2500" i="1" dirty="0" smtClean="0">
              <a:solidFill>
                <a:schemeClr val="tx2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n-US" sz="1800" dirty="0" smtClean="0">
              <a:solidFill>
                <a:schemeClr val="accent2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n-US" sz="1800" dirty="0" smtClean="0">
              <a:solidFill>
                <a:schemeClr val="accent2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n-US" sz="2000" dirty="0" smtClean="0">
              <a:solidFill>
                <a:schemeClr val="accent2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n-US" sz="2000" dirty="0">
              <a:solidFill>
                <a:schemeClr val="accent2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FFFA1-E54B-4339-9474-FE525B22919E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4098" name="Picture 2" descr="C:\Users\Ayelet Corona\AppData\Local\Microsoft\Windows\Temporary Internet Files\Content.Outlook\6U1VCHZX\IMG_728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523999"/>
            <a:ext cx="4191000" cy="2367139"/>
          </a:xfrm>
          <a:prstGeom prst="rect">
            <a:avLst/>
          </a:prstGeom>
          <a:noFill/>
        </p:spPr>
      </p:pic>
      <p:pic>
        <p:nvPicPr>
          <p:cNvPr id="7" name="Picture 3" descr="C:\Users\Ayelet Corona\AppData\Local\Microsoft\Windows\Temporary Internet Files\Content.Outlook\6U1VCHZX\IMG_7285 (3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38255" y="1524000"/>
            <a:ext cx="3972790" cy="2362200"/>
          </a:xfrm>
          <a:prstGeom prst="rect">
            <a:avLst/>
          </a:prstGeom>
          <a:noFill/>
        </p:spPr>
      </p:pic>
      <p:pic>
        <p:nvPicPr>
          <p:cNvPr id="4099" name="Picture 3" descr="C:\Users\Ayelet Corona\AppData\Local\Microsoft\Windows\Temporary Internet Files\Content.Outlook\6U1VCHZX\IMG_729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3962400"/>
            <a:ext cx="4191000" cy="2590800"/>
          </a:xfrm>
          <a:prstGeom prst="rect">
            <a:avLst/>
          </a:prstGeom>
          <a:noFill/>
        </p:spPr>
      </p:pic>
      <p:pic>
        <p:nvPicPr>
          <p:cNvPr id="4100" name="Picture 4" descr="C:\Users\Ayelet Corona\Documents\La Curacao\FotosEvento\Marquetin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24400" y="3962400"/>
            <a:ext cx="3962400" cy="2514600"/>
          </a:xfrm>
          <a:prstGeom prst="rect">
            <a:avLst/>
          </a:prstGeom>
          <a:noFill/>
        </p:spPr>
      </p:pic>
      <p:pic>
        <p:nvPicPr>
          <p:cNvPr id="10" name="Picture 3" descr="C:\Users\Ayelet Corona\Documents\ACA Marketing\ACAMarketing_Logo_web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848600" y="6500812"/>
            <a:ext cx="640475" cy="357188"/>
          </a:xfrm>
          <a:prstGeom prst="rect">
            <a:avLst/>
          </a:prstGeom>
          <a:noFill/>
        </p:spPr>
      </p:pic>
      <p:pic>
        <p:nvPicPr>
          <p:cNvPr id="12" name="Picture 11" descr="Curacao.jpe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381000"/>
            <a:ext cx="2895600" cy="96202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 w="38100">
            <a:solidFill>
              <a:schemeClr val="tx2"/>
            </a:solidFill>
          </a:ln>
        </p:spPr>
        <p:txBody>
          <a:bodyPr>
            <a:normAutofit fontScale="90000"/>
          </a:bodyPr>
          <a:lstStyle/>
          <a:p>
            <a:pPr algn="l"/>
            <a:r>
              <a:rPr lang="en-US" sz="3600" b="1" dirty="0" smtClean="0">
                <a:solidFill>
                  <a:srgbClr val="C00000"/>
                </a:solidFill>
                <a:latin typeface="David" pitchFamily="34" charset="-79"/>
                <a:ea typeface="BatangChe" pitchFamily="49" charset="-127"/>
                <a:cs typeface="David" pitchFamily="34" charset="-79"/>
              </a:rPr>
              <a:t>					RECAP </a:t>
            </a:r>
            <a:br>
              <a:rPr lang="en-US" sz="3600" b="1" dirty="0" smtClean="0">
                <a:solidFill>
                  <a:srgbClr val="C00000"/>
                </a:solidFill>
                <a:latin typeface="David" pitchFamily="34" charset="-79"/>
                <a:ea typeface="BatangChe" pitchFamily="49" charset="-127"/>
                <a:cs typeface="David" pitchFamily="34" charset="-79"/>
              </a:rPr>
            </a:br>
            <a:r>
              <a:rPr lang="en-US" sz="3600" b="1" dirty="0" smtClean="0">
                <a:solidFill>
                  <a:srgbClr val="C00000"/>
                </a:solidFill>
                <a:latin typeface="David" pitchFamily="34" charset="-79"/>
                <a:ea typeface="BatangChe" pitchFamily="49" charset="-127"/>
                <a:cs typeface="David" pitchFamily="34" charset="-79"/>
              </a:rPr>
              <a:t>					PRESENTATION</a:t>
            </a:r>
            <a:endParaRPr lang="en-US" sz="3600" dirty="0">
              <a:solidFill>
                <a:schemeClr val="accent2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6400800"/>
            <a:ext cx="8229600" cy="304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1200" b="1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 Curacao 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winners @ the VIP with INTOCABLE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FFFA1-E54B-4339-9474-FE525B22919E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5124" name="Picture 4" descr="C:\Users\Ayelet Corona\AppData\Local\Microsoft\Windows\Temporary Internet Files\Content.Outlook\6U1VCHZX\IMG_6966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524000"/>
            <a:ext cx="4343400" cy="2336800"/>
          </a:xfrm>
          <a:prstGeom prst="rect">
            <a:avLst/>
          </a:prstGeom>
          <a:noFill/>
        </p:spPr>
      </p:pic>
      <p:pic>
        <p:nvPicPr>
          <p:cNvPr id="5125" name="Picture 5" descr="C:\Users\Ayelet Corona\AppData\Local\Microsoft\Windows\Temporary Internet Files\Content.Outlook\6U1VCHZX\IMG_6964 (2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1524000"/>
            <a:ext cx="3810000" cy="2362200"/>
          </a:xfrm>
          <a:prstGeom prst="rect">
            <a:avLst/>
          </a:prstGeom>
          <a:noFill/>
        </p:spPr>
      </p:pic>
      <p:pic>
        <p:nvPicPr>
          <p:cNvPr id="5126" name="Picture 6" descr="C:\Users\Ayelet Corona\AppData\Local\Microsoft\Windows\Temporary Internet Files\Content.Outlook\6U1VCHZX\IMG_697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3886200"/>
            <a:ext cx="4191000" cy="2362200"/>
          </a:xfrm>
          <a:prstGeom prst="rect">
            <a:avLst/>
          </a:prstGeom>
          <a:noFill/>
        </p:spPr>
      </p:pic>
      <p:pic>
        <p:nvPicPr>
          <p:cNvPr id="5127" name="Picture 7" descr="C:\Users\Ayelet Corona\AppData\Local\Microsoft\Windows\Temporary Internet Files\Content.Outlook\6U1VCHZX\IMG_697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24400" y="3962400"/>
            <a:ext cx="3886200" cy="2286000"/>
          </a:xfrm>
          <a:prstGeom prst="rect">
            <a:avLst/>
          </a:prstGeom>
          <a:noFill/>
        </p:spPr>
      </p:pic>
      <p:pic>
        <p:nvPicPr>
          <p:cNvPr id="10" name="Picture 3" descr="C:\Users\Ayelet Corona\Documents\ACA Marketing\ACAMarketing_Logo_web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696200" y="6324600"/>
            <a:ext cx="640475" cy="381000"/>
          </a:xfrm>
          <a:prstGeom prst="rect">
            <a:avLst/>
          </a:prstGeom>
          <a:noFill/>
        </p:spPr>
      </p:pic>
      <p:pic>
        <p:nvPicPr>
          <p:cNvPr id="11" name="Picture 10" descr="Curacao.jpe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381000"/>
            <a:ext cx="2895600" cy="96202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1143000"/>
          </a:xfrm>
          <a:ln w="38100">
            <a:solidFill>
              <a:schemeClr val="tx2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  <a:latin typeface="David" pitchFamily="34" charset="-79"/>
                <a:ea typeface="BatangChe" pitchFamily="49" charset="-127"/>
                <a:cs typeface="David" pitchFamily="34" charset="-79"/>
              </a:rPr>
              <a:t>			RECAP </a:t>
            </a:r>
            <a:br>
              <a:rPr lang="en-US" sz="3200" b="1" dirty="0" smtClean="0">
                <a:solidFill>
                  <a:srgbClr val="C00000"/>
                </a:solidFill>
                <a:latin typeface="David" pitchFamily="34" charset="-79"/>
                <a:ea typeface="BatangChe" pitchFamily="49" charset="-127"/>
                <a:cs typeface="David" pitchFamily="34" charset="-79"/>
              </a:rPr>
            </a:br>
            <a:r>
              <a:rPr lang="en-US" sz="3200" b="1" dirty="0" smtClean="0">
                <a:solidFill>
                  <a:srgbClr val="C00000"/>
                </a:solidFill>
                <a:latin typeface="David" pitchFamily="34" charset="-79"/>
                <a:ea typeface="BatangChe" pitchFamily="49" charset="-127"/>
                <a:cs typeface="David" pitchFamily="34" charset="-79"/>
              </a:rPr>
              <a:t>					PRESENTATION</a:t>
            </a:r>
            <a:endParaRPr lang="en-US" sz="3200" dirty="0"/>
          </a:p>
        </p:txBody>
      </p:sp>
      <p:pic>
        <p:nvPicPr>
          <p:cNvPr id="7" name="Content Placeholder 6" descr="Ericka.Jaso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524000"/>
            <a:ext cx="2819400" cy="18796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FFFA1-E54B-4339-9474-FE525B22919E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6" name="Picture 3" descr="C:\Users\Ayelet Corona\Documents\ACA Marketing\ACAMarketing_Logo_we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43800" y="6248400"/>
            <a:ext cx="819807" cy="457200"/>
          </a:xfrm>
          <a:prstGeom prst="rect">
            <a:avLst/>
          </a:prstGeom>
          <a:noFill/>
        </p:spPr>
      </p:pic>
      <p:pic>
        <p:nvPicPr>
          <p:cNvPr id="8" name="Picture 7" descr="Angy.Sea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657600" y="1524000"/>
            <a:ext cx="2628900" cy="1752600"/>
          </a:xfrm>
          <a:prstGeom prst="rect">
            <a:avLst/>
          </a:prstGeom>
        </p:spPr>
      </p:pic>
      <p:pic>
        <p:nvPicPr>
          <p:cNvPr id="9" name="Picture 8" descr="Pachu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57200" y="3810000"/>
            <a:ext cx="3048000" cy="2140085"/>
          </a:xfrm>
          <a:prstGeom prst="rect">
            <a:avLst/>
          </a:prstGeom>
        </p:spPr>
      </p:pic>
      <p:pic>
        <p:nvPicPr>
          <p:cNvPr id="10" name="Picture 9" descr="PepeGarza.Jessica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657600" y="3810000"/>
            <a:ext cx="2667000" cy="2133600"/>
          </a:xfrm>
          <a:prstGeom prst="rect">
            <a:avLst/>
          </a:prstGeom>
        </p:spPr>
      </p:pic>
      <p:pic>
        <p:nvPicPr>
          <p:cNvPr id="11" name="Picture 10" descr="Emily.Ayelet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16200000">
            <a:off x="6032500" y="2044700"/>
            <a:ext cx="3124200" cy="20828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81000" y="3429000"/>
            <a:ext cx="304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Jason Garner CEO Live Nation &amp; Ericka “La </a:t>
            </a:r>
            <a:r>
              <a:rPr lang="en-US" sz="1000" dirty="0" err="1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Huerquilla</a:t>
            </a:r>
            <a:r>
              <a:rPr lang="en-US" sz="1000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” Radio Personality Super </a:t>
            </a:r>
            <a:r>
              <a:rPr lang="en-US" sz="1000" dirty="0" err="1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Estrella</a:t>
            </a:r>
            <a:endParaRPr lang="en-US" sz="1000" dirty="0">
              <a:solidFill>
                <a:schemeClr val="tx2">
                  <a:lumMod val="7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05200" y="3276600"/>
            <a:ext cx="2895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Agnie</a:t>
            </a:r>
            <a:r>
              <a:rPr lang="en-US" sz="1000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Franco TV Azteca &amp; Sean Valadez - ACA Marketing</a:t>
            </a:r>
            <a:endParaRPr lang="en-US" sz="1000" dirty="0">
              <a:solidFill>
                <a:schemeClr val="tx2">
                  <a:lumMod val="7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57200" y="6019800"/>
            <a:ext cx="3048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Maria Garcia News Anchor - </a:t>
            </a:r>
            <a:r>
              <a:rPr lang="en-US" sz="1000" dirty="0" err="1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Telemundo</a:t>
            </a:r>
            <a:endParaRPr lang="en-US" sz="1000" dirty="0">
              <a:solidFill>
                <a:schemeClr val="tx2">
                  <a:lumMod val="7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429000" y="5943600"/>
            <a:ext cx="320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Pepe Garza Program Director La </a:t>
            </a:r>
            <a:r>
              <a:rPr lang="en-US" sz="1000" dirty="0" err="1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Que</a:t>
            </a:r>
            <a:r>
              <a:rPr lang="en-US" sz="1000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Buena &amp;</a:t>
            </a:r>
          </a:p>
          <a:p>
            <a:r>
              <a:rPr lang="en-US" sz="1000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Jessica Maldonado TV Personality - Univision</a:t>
            </a:r>
            <a:endParaRPr lang="en-US" sz="1000" dirty="0">
              <a:solidFill>
                <a:schemeClr val="tx2">
                  <a:lumMod val="7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400800" y="4724400"/>
            <a:ext cx="2590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Emily </a:t>
            </a:r>
            <a:r>
              <a:rPr lang="en-US" sz="1000" dirty="0" err="1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Simonitsch</a:t>
            </a:r>
            <a:r>
              <a:rPr lang="en-US" sz="1000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Vice President Special Markets - Gibson Amphitheater &amp; </a:t>
            </a:r>
            <a:r>
              <a:rPr lang="en-US" sz="1000" dirty="0" err="1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Ayelet</a:t>
            </a:r>
            <a:r>
              <a:rPr lang="en-US" sz="1000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Corona - ACA Marketing</a:t>
            </a:r>
            <a:endParaRPr lang="en-US" sz="1000" dirty="0">
              <a:solidFill>
                <a:schemeClr val="tx2">
                  <a:lumMod val="7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81000" y="6324600"/>
            <a:ext cx="7010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Media personalities and important industry representatives attended the event. </a:t>
            </a:r>
            <a:endParaRPr lang="en-US" sz="1000" dirty="0">
              <a:solidFill>
                <a:schemeClr val="tx2">
                  <a:lumMod val="7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20" name="Picture 19" descr="Curacao.jpe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381000"/>
            <a:ext cx="2895600" cy="96202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 w="38100">
            <a:solidFill>
              <a:schemeClr val="tx2"/>
            </a:solidFill>
          </a:ln>
        </p:spPr>
        <p:txBody>
          <a:bodyPr>
            <a:normAutofit fontScale="90000"/>
          </a:bodyPr>
          <a:lstStyle/>
          <a:p>
            <a:pPr algn="l"/>
            <a:r>
              <a:rPr lang="en-US" sz="3600" b="1" dirty="0" smtClean="0">
                <a:solidFill>
                  <a:srgbClr val="C00000"/>
                </a:solidFill>
                <a:latin typeface="David" pitchFamily="34" charset="-79"/>
                <a:ea typeface="BatangChe" pitchFamily="49" charset="-127"/>
                <a:cs typeface="David" pitchFamily="34" charset="-79"/>
              </a:rPr>
              <a:t>					RECAP </a:t>
            </a:r>
            <a:br>
              <a:rPr lang="en-US" sz="3600" b="1" dirty="0" smtClean="0">
                <a:solidFill>
                  <a:srgbClr val="C00000"/>
                </a:solidFill>
                <a:latin typeface="David" pitchFamily="34" charset="-79"/>
                <a:ea typeface="BatangChe" pitchFamily="49" charset="-127"/>
                <a:cs typeface="David" pitchFamily="34" charset="-79"/>
              </a:rPr>
            </a:br>
            <a:r>
              <a:rPr lang="en-US" sz="3600" b="1" dirty="0" smtClean="0">
                <a:solidFill>
                  <a:srgbClr val="C00000"/>
                </a:solidFill>
                <a:latin typeface="David" pitchFamily="34" charset="-79"/>
                <a:ea typeface="BatangChe" pitchFamily="49" charset="-127"/>
                <a:cs typeface="David" pitchFamily="34" charset="-79"/>
              </a:rPr>
              <a:t>					PRESENTATION</a:t>
            </a:r>
            <a:endParaRPr lang="en-US" sz="3600" dirty="0">
              <a:solidFill>
                <a:schemeClr val="accent2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6248400"/>
            <a:ext cx="8077200" cy="6096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All private concert attendees received a goodie bag with the latest “INTOCABLE” CD, autographed </a:t>
            </a:r>
            <a:r>
              <a:rPr lang="en-US" sz="1200" dirty="0" err="1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Intocable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Picture &amp; promotional materials such as the catalog, </a:t>
            </a:r>
            <a:r>
              <a:rPr lang="en-US" sz="1200" dirty="0" err="1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Pasito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tunes materials, discounted offers etc to remember this special night brought by </a:t>
            </a:r>
            <a:r>
              <a:rPr lang="en-US" sz="1200" b="1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 Curacao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!!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FFFA1-E54B-4339-9474-FE525B22919E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7170" name="Picture 2" descr="C:\Users\Ayelet Corona\AppData\Local\Microsoft\Windows\Temporary Internet Files\Content.Outlook\6U1VCHZX\IMG_74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524000"/>
            <a:ext cx="3810000" cy="2519568"/>
          </a:xfrm>
          <a:prstGeom prst="rect">
            <a:avLst/>
          </a:prstGeom>
          <a:noFill/>
        </p:spPr>
      </p:pic>
      <p:pic>
        <p:nvPicPr>
          <p:cNvPr id="7171" name="Picture 3" descr="C:\Users\Ayelet Corona\AppData\Local\Microsoft\Windows\Temporary Internet Files\Content.Outlook\6U1VCHZX\IMG_744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1600200"/>
            <a:ext cx="2971800" cy="4457700"/>
          </a:xfrm>
          <a:prstGeom prst="rect">
            <a:avLst/>
          </a:prstGeom>
          <a:noFill/>
        </p:spPr>
      </p:pic>
      <p:pic>
        <p:nvPicPr>
          <p:cNvPr id="7172" name="Picture 4" descr="C:\Users\Ayelet Corona\AppData\Local\Microsoft\Windows\Temporary Internet Files\Content.Outlook\6U1VCHZX\IMG_745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4114800"/>
            <a:ext cx="3810000" cy="2133600"/>
          </a:xfrm>
          <a:prstGeom prst="rect">
            <a:avLst/>
          </a:prstGeom>
          <a:noFill/>
        </p:spPr>
      </p:pic>
      <p:pic>
        <p:nvPicPr>
          <p:cNvPr id="9" name="Picture 3" descr="C:\Users\Ayelet Corona\Documents\ACA Marketing\ACAMarketing_Logo_web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72400" y="5638800"/>
            <a:ext cx="819807" cy="457200"/>
          </a:xfrm>
          <a:prstGeom prst="rect">
            <a:avLst/>
          </a:prstGeom>
          <a:noFill/>
        </p:spPr>
      </p:pic>
      <p:pic>
        <p:nvPicPr>
          <p:cNvPr id="10" name="Picture 9" descr="Curacao.jpe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381000"/>
            <a:ext cx="2895600" cy="96202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 w="38100">
            <a:solidFill>
              <a:schemeClr val="tx2"/>
            </a:solidFill>
          </a:ln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  <a:latin typeface="David" pitchFamily="34" charset="-79"/>
                <a:ea typeface="BatangChe" pitchFamily="49" charset="-127"/>
                <a:cs typeface="David" pitchFamily="34" charset="-79"/>
              </a:rPr>
              <a:t>			RECAP </a:t>
            </a:r>
            <a:br>
              <a:rPr lang="en-US" sz="3200" b="1" dirty="0" smtClean="0">
                <a:solidFill>
                  <a:srgbClr val="C00000"/>
                </a:solidFill>
                <a:latin typeface="David" pitchFamily="34" charset="-79"/>
                <a:ea typeface="BatangChe" pitchFamily="49" charset="-127"/>
                <a:cs typeface="David" pitchFamily="34" charset="-79"/>
              </a:rPr>
            </a:br>
            <a:r>
              <a:rPr lang="en-US" sz="3200" b="1" dirty="0" smtClean="0">
                <a:solidFill>
                  <a:srgbClr val="C00000"/>
                </a:solidFill>
                <a:latin typeface="David" pitchFamily="34" charset="-79"/>
                <a:ea typeface="BatangChe" pitchFamily="49" charset="-127"/>
                <a:cs typeface="David" pitchFamily="34" charset="-79"/>
              </a:rPr>
              <a:t>					PRESENTATION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Event’s Comments from general public, HOB reps and band members:</a:t>
            </a:r>
          </a:p>
          <a:p>
            <a:pPr algn="ctr">
              <a:buNone/>
            </a:pPr>
            <a:endParaRPr lang="en-US" sz="2000" b="1" dirty="0" smtClean="0">
              <a:solidFill>
                <a:schemeClr val="tx2">
                  <a:lumMod val="7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en-US" sz="1700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“Very well organized event” </a:t>
            </a:r>
          </a:p>
          <a:p>
            <a:r>
              <a:rPr lang="en-US" sz="1700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“Amazing opportunity to see our favorite band so closed thanks to La Curacao”</a:t>
            </a:r>
          </a:p>
          <a:p>
            <a:r>
              <a:rPr lang="en-US" sz="1700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“Can’t believe the band played for 1:30 minutes!! Not even when I pay for the ticket the bands play that long!”</a:t>
            </a:r>
          </a:p>
          <a:p>
            <a:r>
              <a:rPr lang="en-US" sz="1700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“One of the best shows I’ve seen and not only it was free but I even got a goodie bag!”</a:t>
            </a:r>
          </a:p>
          <a:p>
            <a:r>
              <a:rPr lang="en-US" sz="1700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“Please continue bringing your business to our venue” </a:t>
            </a:r>
            <a:r>
              <a:rPr lang="en-US" sz="1700" i="1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HOB rep</a:t>
            </a:r>
          </a:p>
          <a:p>
            <a:r>
              <a:rPr lang="en-US" sz="1700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“Production and organization in general was flawless” </a:t>
            </a:r>
            <a:r>
              <a:rPr lang="en-US" sz="1700" i="1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HOB Production rep.</a:t>
            </a:r>
          </a:p>
          <a:p>
            <a:r>
              <a:rPr lang="en-US" sz="1700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“I wish all concerts were like this one!” </a:t>
            </a:r>
            <a:r>
              <a:rPr lang="en-US" sz="1700" i="1" dirty="0" err="1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Intocable</a:t>
            </a:r>
            <a:r>
              <a:rPr lang="en-US" sz="1700" i="1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band members</a:t>
            </a:r>
          </a:p>
          <a:p>
            <a:endParaRPr lang="en-US" sz="1700" i="1" dirty="0" smtClean="0">
              <a:solidFill>
                <a:schemeClr val="tx2">
                  <a:lumMod val="7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endParaRPr lang="en-US" sz="1700" i="1" dirty="0" smtClean="0">
              <a:solidFill>
                <a:schemeClr val="tx2">
                  <a:lumMod val="7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FFFA1-E54B-4339-9474-FE525B22919E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6" name="Picture 3" descr="C:\Users\Ayelet Corona\Documents\ACA Marketing\ACAMarketing_Logo_we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6248400"/>
            <a:ext cx="819807" cy="457200"/>
          </a:xfrm>
          <a:prstGeom prst="rect">
            <a:avLst/>
          </a:prstGeom>
          <a:noFill/>
        </p:spPr>
      </p:pic>
      <p:pic>
        <p:nvPicPr>
          <p:cNvPr id="7" name="Picture 6" descr="Curacao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381000"/>
            <a:ext cx="2895600" cy="96202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 w="38100">
            <a:solidFill>
              <a:schemeClr val="tx2"/>
            </a:solidFill>
          </a:ln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  <a:latin typeface="David" pitchFamily="34" charset="-79"/>
                <a:ea typeface="BatangChe" pitchFamily="49" charset="-127"/>
                <a:cs typeface="David" pitchFamily="34" charset="-79"/>
              </a:rPr>
              <a:t>			RECAP </a:t>
            </a:r>
            <a:br>
              <a:rPr lang="en-US" sz="3200" b="1" dirty="0" smtClean="0">
                <a:solidFill>
                  <a:srgbClr val="C00000"/>
                </a:solidFill>
                <a:latin typeface="David" pitchFamily="34" charset="-79"/>
                <a:ea typeface="BatangChe" pitchFamily="49" charset="-127"/>
                <a:cs typeface="David" pitchFamily="34" charset="-79"/>
              </a:rPr>
            </a:br>
            <a:r>
              <a:rPr lang="en-US" sz="3200" b="1" dirty="0" smtClean="0">
                <a:solidFill>
                  <a:srgbClr val="C00000"/>
                </a:solidFill>
                <a:latin typeface="David" pitchFamily="34" charset="-79"/>
                <a:ea typeface="BatangChe" pitchFamily="49" charset="-127"/>
                <a:cs typeface="David" pitchFamily="34" charset="-79"/>
              </a:rPr>
              <a:t>					PRESENTATION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solidFill>
              <a:schemeClr val="tx2"/>
            </a:solidFill>
          </a:ln>
        </p:spPr>
        <p:txBody>
          <a:bodyPr>
            <a:normAutofit/>
          </a:bodyPr>
          <a:lstStyle/>
          <a:p>
            <a:pPr>
              <a:buNone/>
            </a:pPr>
            <a:r>
              <a:rPr lang="en-US" sz="1800" b="1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Artists that want to participate in La Curacao Concert Series:</a:t>
            </a:r>
          </a:p>
          <a:p>
            <a:pPr>
              <a:buNone/>
            </a:pPr>
            <a:endParaRPr lang="en-US" sz="1800" b="1" dirty="0" smtClean="0">
              <a:solidFill>
                <a:schemeClr val="tx2">
                  <a:lumMod val="7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en-US" sz="1500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Espinoza Paz (Regional Mexican)</a:t>
            </a:r>
          </a:p>
          <a:p>
            <a:r>
              <a:rPr lang="en-US" sz="1500" dirty="0" err="1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Jenni</a:t>
            </a:r>
            <a:r>
              <a:rPr lang="en-US" sz="1500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Rivera (Regional Mexican)</a:t>
            </a:r>
          </a:p>
          <a:p>
            <a:r>
              <a:rPr lang="en-US" sz="1500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Los </a:t>
            </a:r>
            <a:r>
              <a:rPr lang="en-US" sz="1500" dirty="0" err="1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Tucanes</a:t>
            </a:r>
            <a:r>
              <a:rPr lang="en-US" sz="1500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de Tijuana (Regional Mexican)</a:t>
            </a:r>
          </a:p>
          <a:p>
            <a:r>
              <a:rPr lang="en-US" sz="1500" dirty="0" err="1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Paquita</a:t>
            </a:r>
            <a:r>
              <a:rPr lang="en-US" sz="1500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la del Barrio (Regional Mexican)</a:t>
            </a:r>
          </a:p>
          <a:p>
            <a:r>
              <a:rPr lang="en-US" sz="1500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Banda Limon (Regional Mexican)</a:t>
            </a:r>
          </a:p>
          <a:p>
            <a:r>
              <a:rPr lang="en-US" sz="1500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Banda Tierra Cali (Regional Mexican)</a:t>
            </a:r>
          </a:p>
          <a:p>
            <a:r>
              <a:rPr lang="en-US" sz="1500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Larry Hernandez (Regional Mexican)</a:t>
            </a:r>
          </a:p>
          <a:p>
            <a:r>
              <a:rPr lang="en-US" sz="1500" dirty="0" err="1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Conjunto</a:t>
            </a:r>
            <a:r>
              <a:rPr lang="en-US" sz="1500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Primavera (Regional Mexican)</a:t>
            </a:r>
          </a:p>
          <a:p>
            <a:r>
              <a:rPr lang="en-US" sz="1500" dirty="0" err="1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Aleks</a:t>
            </a:r>
            <a:r>
              <a:rPr lang="en-US" sz="1500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500" dirty="0" err="1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Syntek</a:t>
            </a:r>
            <a:r>
              <a:rPr lang="en-US" sz="1500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(Pop)</a:t>
            </a:r>
          </a:p>
          <a:p>
            <a:r>
              <a:rPr lang="en-US" sz="1500" dirty="0" err="1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Obbie</a:t>
            </a:r>
            <a:r>
              <a:rPr lang="en-US" sz="1500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Bermudez (Pop)</a:t>
            </a:r>
          </a:p>
          <a:p>
            <a:r>
              <a:rPr lang="en-US" sz="1500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Kinky (World- electro)</a:t>
            </a:r>
          </a:p>
          <a:p>
            <a:pPr>
              <a:buNone/>
            </a:pPr>
            <a:endParaRPr lang="en-US" sz="2400" dirty="0" smtClean="0">
              <a:solidFill>
                <a:schemeClr val="tx2">
                  <a:lumMod val="7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FFFA1-E54B-4339-9474-FE525B22919E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6" name="Picture 3" descr="C:\Users\Ayelet Corona\Documents\ACA Marketing\ACAMarketing_Logo_we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6248400"/>
            <a:ext cx="819807" cy="457200"/>
          </a:xfrm>
          <a:prstGeom prst="rect">
            <a:avLst/>
          </a:prstGeom>
          <a:noFill/>
        </p:spPr>
      </p:pic>
      <p:pic>
        <p:nvPicPr>
          <p:cNvPr id="7" name="Picture 6" descr="Curacao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381000"/>
            <a:ext cx="2895600" cy="96202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 w="38100">
            <a:solidFill>
              <a:schemeClr val="tx2"/>
            </a:solidFill>
          </a:ln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  <a:latin typeface="David" pitchFamily="34" charset="-79"/>
                <a:ea typeface="BatangChe" pitchFamily="49" charset="-127"/>
                <a:cs typeface="David" pitchFamily="34" charset="-79"/>
              </a:rPr>
              <a:t>			RECAP </a:t>
            </a:r>
            <a:br>
              <a:rPr lang="en-US" sz="3200" b="1" dirty="0" smtClean="0">
                <a:solidFill>
                  <a:srgbClr val="C00000"/>
                </a:solidFill>
                <a:latin typeface="David" pitchFamily="34" charset="-79"/>
                <a:ea typeface="BatangChe" pitchFamily="49" charset="-127"/>
                <a:cs typeface="David" pitchFamily="34" charset="-79"/>
              </a:rPr>
            </a:br>
            <a:r>
              <a:rPr lang="en-US" sz="3200" b="1" dirty="0" smtClean="0">
                <a:solidFill>
                  <a:srgbClr val="C00000"/>
                </a:solidFill>
                <a:latin typeface="David" pitchFamily="34" charset="-79"/>
                <a:ea typeface="BatangChe" pitchFamily="49" charset="-127"/>
                <a:cs typeface="David" pitchFamily="34" charset="-79"/>
              </a:rPr>
              <a:t>					PRESENTATION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  <a:ln w="38100">
            <a:noFill/>
          </a:ln>
        </p:spPr>
        <p:txBody>
          <a:bodyPr>
            <a:normAutofit/>
          </a:bodyPr>
          <a:lstStyle/>
          <a:p>
            <a:pPr algn="ctr">
              <a:buNone/>
            </a:pPr>
            <a:endParaRPr lang="en-US" sz="1800" dirty="0" smtClean="0">
              <a:solidFill>
                <a:schemeClr val="accent2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>
              <a:buNone/>
            </a:pP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Produced by: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	</a:t>
            </a:r>
            <a:endParaRPr lang="en-US" sz="1800" dirty="0" smtClean="0">
              <a:solidFill>
                <a:schemeClr val="accent2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>
              <a:buNone/>
            </a:pP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  <a:hlinkClick r:id="rId2"/>
              </a:rPr>
              <a:t>www.acamarketing.net</a:t>
            </a:r>
            <a:endParaRPr lang="en-US" sz="1800" dirty="0">
              <a:solidFill>
                <a:schemeClr val="accent2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>
              <a:buNone/>
            </a:pP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  <a:hlinkClick r:id="rId3"/>
              </a:rPr>
              <a:t>www.facebook.com/acamarketing</a:t>
            </a:r>
            <a:endParaRPr lang="en-US" sz="1800" dirty="0" smtClean="0">
              <a:solidFill>
                <a:schemeClr val="accent2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>
              <a:buNone/>
            </a:pPr>
            <a:r>
              <a:rPr lang="en-US" sz="1800" dirty="0" err="1" smtClean="0">
                <a:solidFill>
                  <a:schemeClr val="accent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Twitter.com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/</a:t>
            </a:r>
            <a:r>
              <a:rPr lang="en-US" sz="1800" dirty="0" err="1" smtClean="0">
                <a:solidFill>
                  <a:schemeClr val="accent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acamarketing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 algn="ctr">
              <a:buNone/>
            </a:pPr>
            <a:endParaRPr lang="en-US" sz="1800" dirty="0">
              <a:solidFill>
                <a:schemeClr val="accent2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FFFA1-E54B-4339-9474-FE525B22919E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6" name="Picture 5" descr="ACAMarketing_Logo_web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38450" y="2462212"/>
            <a:ext cx="3467100" cy="1933575"/>
          </a:xfrm>
          <a:prstGeom prst="rect">
            <a:avLst/>
          </a:prstGeom>
        </p:spPr>
      </p:pic>
      <p:pic>
        <p:nvPicPr>
          <p:cNvPr id="8" name="Picture 7" descr="Curacao.jpe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381000"/>
            <a:ext cx="2895600" cy="96202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734</TotalTime>
  <Words>542</Words>
  <Application>Microsoft Macintosh PowerPoint</Application>
  <PresentationFormat>On-screen Show (4:3)</PresentationFormat>
  <Paragraphs>115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     RECAP       PRESENTATION</vt:lpstr>
      <vt:lpstr>   RECAP       PRESENTATION</vt:lpstr>
      <vt:lpstr>   RECAP       PRESENTATION</vt:lpstr>
      <vt:lpstr>     RECAP       PRESENTATION</vt:lpstr>
      <vt:lpstr>       RECAP      PRESENTATION</vt:lpstr>
      <vt:lpstr>     RECAP       PRESENTATION</vt:lpstr>
      <vt:lpstr>     RECAP       PRESENTATION</vt:lpstr>
      <vt:lpstr>   RECAP       PRESENTATION</vt:lpstr>
      <vt:lpstr>     RECAP       PRESENTATION</vt:lpstr>
      <vt:lpstr>   RECAP       PRESENTATION</vt:lpstr>
      <vt:lpstr>   RECAP       PRESENTATION</vt:lpstr>
      <vt:lpstr>   RECAP       PRESENTATION</vt:lpstr>
    </vt:vector>
  </TitlesOfParts>
  <Company>ACA Marketing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Curacao  Presents: “I N T O C A B L E” A private concert @ The House of Blues Sunset April 21, 2010</dc:title>
  <dc:creator>Ayelet Corona</dc:creator>
  <cp:lastModifiedBy>Ayelet</cp:lastModifiedBy>
  <cp:revision>80</cp:revision>
  <dcterms:created xsi:type="dcterms:W3CDTF">2010-03-24T18:46:25Z</dcterms:created>
  <dcterms:modified xsi:type="dcterms:W3CDTF">2015-04-25T00:01:56Z</dcterms:modified>
</cp:coreProperties>
</file>